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39"/>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76" r:id="rId20"/>
    <p:sldId id="357"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77" r:id="rId39"/>
    <p:sldId id="378" r:id="rId40"/>
    <p:sldId id="379" r:id="rId41"/>
    <p:sldId id="380" r:id="rId42"/>
    <p:sldId id="381" r:id="rId43"/>
    <p:sldId id="382" r:id="rId44"/>
    <p:sldId id="383" r:id="rId45"/>
    <p:sldId id="384" r:id="rId46"/>
    <p:sldId id="385" r:id="rId47"/>
    <p:sldId id="386" r:id="rId48"/>
    <p:sldId id="390" r:id="rId49"/>
    <p:sldId id="387" r:id="rId50"/>
    <p:sldId id="391" r:id="rId51"/>
    <p:sldId id="388" r:id="rId52"/>
    <p:sldId id="389" r:id="rId53"/>
    <p:sldId id="260" r:id="rId54"/>
    <p:sldId id="262" r:id="rId55"/>
    <p:sldId id="261" r:id="rId56"/>
    <p:sldId id="263" r:id="rId57"/>
    <p:sldId id="264" r:id="rId58"/>
    <p:sldId id="266"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 id="282" r:id="rId74"/>
    <p:sldId id="283" r:id="rId75"/>
    <p:sldId id="284" r:id="rId76"/>
    <p:sldId id="285" r:id="rId77"/>
    <p:sldId id="286" r:id="rId78"/>
    <p:sldId id="287" r:id="rId79"/>
    <p:sldId id="288" r:id="rId80"/>
    <p:sldId id="289" r:id="rId81"/>
    <p:sldId id="290" r:id="rId82"/>
    <p:sldId id="291" r:id="rId83"/>
    <p:sldId id="292" r:id="rId84"/>
    <p:sldId id="293" r:id="rId85"/>
    <p:sldId id="294" r:id="rId86"/>
    <p:sldId id="295" r:id="rId87"/>
    <p:sldId id="296" r:id="rId88"/>
    <p:sldId id="297" r:id="rId89"/>
    <p:sldId id="298" r:id="rId90"/>
    <p:sldId id="299" r:id="rId91"/>
    <p:sldId id="300" r:id="rId92"/>
    <p:sldId id="301" r:id="rId93"/>
    <p:sldId id="302" r:id="rId94"/>
    <p:sldId id="303" r:id="rId95"/>
    <p:sldId id="304" r:id="rId96"/>
    <p:sldId id="305" r:id="rId97"/>
    <p:sldId id="306" r:id="rId98"/>
    <p:sldId id="307" r:id="rId99"/>
    <p:sldId id="308" r:id="rId100"/>
    <p:sldId id="309" r:id="rId101"/>
    <p:sldId id="310" r:id="rId102"/>
    <p:sldId id="311" r:id="rId103"/>
    <p:sldId id="312" r:id="rId104"/>
    <p:sldId id="313" r:id="rId105"/>
    <p:sldId id="314" r:id="rId106"/>
    <p:sldId id="315" r:id="rId107"/>
    <p:sldId id="316" r:id="rId108"/>
    <p:sldId id="317" r:id="rId109"/>
    <p:sldId id="318" r:id="rId110"/>
    <p:sldId id="319" r:id="rId111"/>
    <p:sldId id="320" r:id="rId112"/>
    <p:sldId id="321" r:id="rId113"/>
    <p:sldId id="322" r:id="rId114"/>
    <p:sldId id="323" r:id="rId115"/>
    <p:sldId id="324" r:id="rId116"/>
    <p:sldId id="325" r:id="rId117"/>
    <p:sldId id="326" r:id="rId118"/>
    <p:sldId id="327" r:id="rId119"/>
    <p:sldId id="328" r:id="rId120"/>
    <p:sldId id="329" r:id="rId121"/>
    <p:sldId id="330" r:id="rId122"/>
    <p:sldId id="331" r:id="rId123"/>
    <p:sldId id="332" r:id="rId124"/>
    <p:sldId id="333" r:id="rId125"/>
    <p:sldId id="334" r:id="rId126"/>
    <p:sldId id="335" r:id="rId127"/>
    <p:sldId id="336" r:id="rId128"/>
    <p:sldId id="337" r:id="rId129"/>
    <p:sldId id="338" r:id="rId130"/>
    <p:sldId id="339" r:id="rId131"/>
    <p:sldId id="340" r:id="rId132"/>
    <p:sldId id="341" r:id="rId133"/>
    <p:sldId id="342" r:id="rId134"/>
    <p:sldId id="343" r:id="rId135"/>
    <p:sldId id="344" r:id="rId136"/>
    <p:sldId id="345" r:id="rId137"/>
    <p:sldId id="346" r:id="rId138"/>
  </p:sldIdLst>
  <p:sldSz cx="9144000" cy="5143500" type="screen16x9"/>
  <p:notesSz cx="6858000" cy="9144000"/>
  <p:embeddedFontLst>
    <p:embeddedFont>
      <p:font typeface="Mako" panose="020B0604020202020204" charset="0"/>
      <p:regular r:id="rId140"/>
    </p:embeddedFont>
    <p:embeddedFont>
      <p:font typeface="Consolas" panose="020B0609020204030204" pitchFamily="49" charset="0"/>
      <p:regular r:id="rId141"/>
      <p:bold r:id="rId142"/>
      <p:italic r:id="rId143"/>
      <p:boldItalic r:id="rId144"/>
    </p:embeddedFont>
    <p:embeddedFont>
      <p:font typeface="PT Sans" panose="020B0604020202020204" charset="0"/>
      <p:regular r:id="rId145"/>
      <p:bold r:id="rId146"/>
      <p:italic r:id="rId147"/>
      <p:boldItalic r:id="rId148"/>
    </p:embeddedFont>
    <p:embeddedFont>
      <p:font typeface="Lato" panose="020B0604020202020204" charset="0"/>
      <p:regular r:id="rId149"/>
      <p:bold r:id="rId150"/>
      <p:italic r:id="rId151"/>
      <p:boldItalic r:id="rId152"/>
    </p:embeddedFont>
    <p:embeddedFont>
      <p:font typeface="Proxima Nova Semibold" panose="020B0604020202020204" charset="0"/>
      <p:regular r:id="rId153"/>
      <p:bold r:id="rId154"/>
      <p:boldItalic r:id="rId155"/>
    </p:embeddedFont>
    <p:embeddedFont>
      <p:font typeface="Russo One" panose="020B0604020202020204" charset="0"/>
      <p:regular r:id="rId156"/>
    </p:embeddedFont>
    <p:embeddedFont>
      <p:font typeface="Vidaloka" panose="020B0604020202020204" charset="0"/>
      <p:regular r:id="rId157"/>
    </p:embeddedFont>
    <p:embeddedFont>
      <p:font typeface="Merriweather Light" panose="020B0604020202020204" charset="0"/>
      <p:regular r:id="rId158"/>
      <p:bold r:id="rId159"/>
      <p:italic r:id="rId160"/>
      <p:boldItalic r:id="rId161"/>
    </p:embeddedFont>
    <p:embeddedFont>
      <p:font typeface="Proxima Nova" panose="020B0604020202020204" charset="0"/>
      <p:regular r:id="rId162"/>
      <p:bold r:id="rId163"/>
      <p:italic r:id="rId164"/>
      <p:boldItalic r:id="rId165"/>
    </p:embeddedFont>
    <p:embeddedFont>
      <p:font typeface="Amatic SC" panose="020B0604020202020204" charset="-79"/>
      <p:regular r:id="rId166"/>
      <p:bold r:id="rId167"/>
    </p:embeddedFont>
    <p:embeddedFont>
      <p:font typeface="Oswald" panose="020B0604020202020204" charset="0"/>
      <p:regular r:id="rId168"/>
      <p:bold r:id="rId169"/>
    </p:embeddedFont>
    <p:embeddedFont>
      <p:font typeface="Open Sans" panose="020B0604020202020204" charset="0"/>
      <p:regular r:id="rId170"/>
      <p:bold r:id="rId171"/>
      <p:italic r:id="rId172"/>
      <p:boldItalic r:id="rId173"/>
    </p:embeddedFont>
    <p:embeddedFont>
      <p:font typeface="Montserrat" panose="020B0604020202020204" charset="0"/>
      <p:regular r:id="rId174"/>
      <p:bold r:id="rId175"/>
      <p:italic r:id="rId176"/>
      <p:boldItalic r:id="rId177"/>
    </p:embeddedFont>
    <p:embeddedFont>
      <p:font typeface="Open Sans SemiBold" panose="020B0604020202020204" charset="0"/>
      <p:regular r:id="rId178"/>
      <p:bold r:id="rId179"/>
      <p:italic r:id="rId180"/>
      <p:boldItalic r:id="rId181"/>
    </p:embeddedFont>
    <p:embeddedFont>
      <p:font typeface="Roboto Medium" panose="020B0604020202020204" charset="0"/>
      <p:regular r:id="rId182"/>
      <p:bold r:id="rId183"/>
      <p:italic r:id="rId184"/>
      <p:boldItalic r:id="rId185"/>
    </p:embeddedFont>
    <p:embeddedFont>
      <p:font typeface="Cambria Math" panose="02040503050406030204" pitchFamily="18" charset="0"/>
      <p:regular r:id="rId186"/>
    </p:embeddedFont>
    <p:embeddedFont>
      <p:font typeface="Calibri" panose="020F0502020204030204" pitchFamily="34" charset="0"/>
      <p:regular r:id="rId187"/>
      <p:bold r:id="rId188"/>
      <p:italic r:id="rId189"/>
      <p:boldItalic r:id="rId190"/>
    </p:embeddedFont>
    <p:embeddedFont>
      <p:font typeface="Crimson Text" panose="020B0604020202020204" charset="0"/>
      <p:regular r:id="rId191"/>
      <p:bold r:id="rId192"/>
      <p:italic r:id="rId193"/>
      <p:boldItalic r:id="rId1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06" y="62"/>
      </p:cViewPr>
      <p:guideLst/>
    </p:cSldViewPr>
  </p:slideViewPr>
  <p:notesTextViewPr>
    <p:cViewPr>
      <p:scale>
        <a:sx n="1" d="1"/>
        <a:sy n="1" d="1"/>
      </p:scale>
      <p:origin x="0" y="0"/>
    </p:cViewPr>
  </p:notesTextViewPr>
  <p:sorterViewPr>
    <p:cViewPr>
      <p:scale>
        <a:sx n="100" d="100"/>
        <a:sy n="100" d="100"/>
      </p:scale>
      <p:origin x="0" y="-51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font" Target="fonts/font15.fntdata"/><Relationship Id="rId159" Type="http://schemas.openxmlformats.org/officeDocument/2006/relationships/font" Target="fonts/font20.fntdata"/><Relationship Id="rId175" Type="http://schemas.openxmlformats.org/officeDocument/2006/relationships/font" Target="fonts/font36.fntdata"/><Relationship Id="rId170" Type="http://schemas.openxmlformats.org/officeDocument/2006/relationships/font" Target="fonts/font31.fntdata"/><Relationship Id="rId191" Type="http://schemas.openxmlformats.org/officeDocument/2006/relationships/font" Target="fonts/font52.fntdata"/><Relationship Id="rId196"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font" Target="fonts/font5.fntdata"/><Relationship Id="rId149" Type="http://schemas.openxmlformats.org/officeDocument/2006/relationships/font" Target="fonts/font1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21.fntdata"/><Relationship Id="rId165" Type="http://schemas.openxmlformats.org/officeDocument/2006/relationships/font" Target="fonts/font26.fntdata"/><Relationship Id="rId181" Type="http://schemas.openxmlformats.org/officeDocument/2006/relationships/font" Target="fonts/font42.fntdata"/><Relationship Id="rId186" Type="http://schemas.openxmlformats.org/officeDocument/2006/relationships/font" Target="fonts/font47.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notesMaster" Target="notesMasters/notesMaster1.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11.fntdata"/><Relationship Id="rId155" Type="http://schemas.openxmlformats.org/officeDocument/2006/relationships/font" Target="fonts/font16.fntdata"/><Relationship Id="rId171" Type="http://schemas.openxmlformats.org/officeDocument/2006/relationships/font" Target="fonts/font32.fntdata"/><Relationship Id="rId176" Type="http://schemas.openxmlformats.org/officeDocument/2006/relationships/font" Target="fonts/font37.fntdata"/><Relationship Id="rId192" Type="http://schemas.openxmlformats.org/officeDocument/2006/relationships/font" Target="fonts/font53.fntdata"/><Relationship Id="rId197"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1.fntdata"/><Relationship Id="rId145" Type="http://schemas.openxmlformats.org/officeDocument/2006/relationships/font" Target="fonts/font6.fntdata"/><Relationship Id="rId161" Type="http://schemas.openxmlformats.org/officeDocument/2006/relationships/font" Target="fonts/font22.fntdata"/><Relationship Id="rId166" Type="http://schemas.openxmlformats.org/officeDocument/2006/relationships/font" Target="fonts/font27.fntdata"/><Relationship Id="rId182" Type="http://schemas.openxmlformats.org/officeDocument/2006/relationships/font" Target="fonts/font43.fntdata"/><Relationship Id="rId187" Type="http://schemas.openxmlformats.org/officeDocument/2006/relationships/font" Target="fonts/font48.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font" Target="fonts/font12.fntdata"/><Relationship Id="rId156" Type="http://schemas.openxmlformats.org/officeDocument/2006/relationships/font" Target="fonts/font17.fntdata"/><Relationship Id="rId177" Type="http://schemas.openxmlformats.org/officeDocument/2006/relationships/font" Target="fonts/font38.fntdata"/><Relationship Id="rId198" Type="http://schemas.openxmlformats.org/officeDocument/2006/relationships/tableStyles" Target="tableStyles.xml"/><Relationship Id="rId172" Type="http://schemas.openxmlformats.org/officeDocument/2006/relationships/font" Target="fonts/font33.fntdata"/><Relationship Id="rId193" Type="http://schemas.openxmlformats.org/officeDocument/2006/relationships/font" Target="fonts/font54.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font" Target="fonts/font2.fntdata"/><Relationship Id="rId146" Type="http://schemas.openxmlformats.org/officeDocument/2006/relationships/font" Target="fonts/font7.fntdata"/><Relationship Id="rId167" Type="http://schemas.openxmlformats.org/officeDocument/2006/relationships/font" Target="fonts/font28.fntdata"/><Relationship Id="rId188" Type="http://schemas.openxmlformats.org/officeDocument/2006/relationships/font" Target="fonts/font4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23.fntdata"/><Relationship Id="rId183" Type="http://schemas.openxmlformats.org/officeDocument/2006/relationships/font" Target="fonts/font4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font" Target="fonts/font18.fntdata"/><Relationship Id="rId178" Type="http://schemas.openxmlformats.org/officeDocument/2006/relationships/font" Target="fonts/font39.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13.fntdata"/><Relationship Id="rId173" Type="http://schemas.openxmlformats.org/officeDocument/2006/relationships/font" Target="fonts/font34.fntdata"/><Relationship Id="rId194" Type="http://schemas.openxmlformats.org/officeDocument/2006/relationships/font" Target="fonts/font55.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font" Target="fonts/font8.fntdata"/><Relationship Id="rId168" Type="http://schemas.openxmlformats.org/officeDocument/2006/relationships/font" Target="fonts/font2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font" Target="fonts/font3.fntdata"/><Relationship Id="rId163" Type="http://schemas.openxmlformats.org/officeDocument/2006/relationships/font" Target="fonts/font24.fntdata"/><Relationship Id="rId184" Type="http://schemas.openxmlformats.org/officeDocument/2006/relationships/font" Target="fonts/font45.fntdata"/><Relationship Id="rId189" Type="http://schemas.openxmlformats.org/officeDocument/2006/relationships/font" Target="fonts/font5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font" Target="fonts/font19.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font" Target="fonts/font14.fntdata"/><Relationship Id="rId174" Type="http://schemas.openxmlformats.org/officeDocument/2006/relationships/font" Target="fonts/font35.fntdata"/><Relationship Id="rId179" Type="http://schemas.openxmlformats.org/officeDocument/2006/relationships/font" Target="fonts/font40.fntdata"/><Relationship Id="rId195" Type="http://schemas.openxmlformats.org/officeDocument/2006/relationships/presProps" Target="presProps.xml"/><Relationship Id="rId190" Type="http://schemas.openxmlformats.org/officeDocument/2006/relationships/font" Target="fonts/font51.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font" Target="fonts/font4.fntdata"/><Relationship Id="rId148" Type="http://schemas.openxmlformats.org/officeDocument/2006/relationships/font" Target="fonts/font9.fntdata"/><Relationship Id="rId164" Type="http://schemas.openxmlformats.org/officeDocument/2006/relationships/font" Target="fonts/font25.fntdata"/><Relationship Id="rId169" Type="http://schemas.openxmlformats.org/officeDocument/2006/relationships/font" Target="fonts/font30.fntdata"/><Relationship Id="rId185" Type="http://schemas.openxmlformats.org/officeDocument/2006/relationships/font" Target="fonts/font46.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41.fntdata"/><Relationship Id="rId26"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843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072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6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385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4331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950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2966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57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22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7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852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5241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456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388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06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19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831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144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77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6973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787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821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999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9719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986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754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852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748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35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98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34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57928993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16280625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1_Title and text 2">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401429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1_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23867849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Rectangle 1"/>
          <p:cNvSpPr/>
          <p:nvPr userDrawn="1"/>
        </p:nvSpPr>
        <p:spPr>
          <a:xfrm>
            <a:off x="6683188" y="4948526"/>
            <a:ext cx="2460812" cy="174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6">
                    <a:lumMod val="40000"/>
                    <a:lumOff val="60000"/>
                  </a:schemeClr>
                </a:solidFill>
              </a:rPr>
              <a:t>N. V. </a:t>
            </a:r>
            <a:r>
              <a:rPr lang="en-US" dirty="0" err="1" smtClean="0">
                <a:solidFill>
                  <a:schemeClr val="accent6">
                    <a:lumMod val="40000"/>
                    <a:lumOff val="60000"/>
                  </a:schemeClr>
                </a:solidFill>
              </a:rPr>
              <a:t>Ratnakishor</a:t>
            </a:r>
            <a:r>
              <a:rPr lang="en-US" dirty="0" smtClean="0">
                <a:solidFill>
                  <a:schemeClr val="accent6">
                    <a:lumMod val="40000"/>
                    <a:lumOff val="60000"/>
                  </a:schemeClr>
                </a:solidFill>
              </a:rPr>
              <a:t> </a:t>
            </a:r>
            <a:r>
              <a:rPr lang="en-US" dirty="0" err="1" smtClean="0">
                <a:solidFill>
                  <a:schemeClr val="accent6">
                    <a:lumMod val="40000"/>
                    <a:lumOff val="60000"/>
                  </a:schemeClr>
                </a:solidFill>
              </a:rPr>
              <a:t>Gade</a:t>
            </a:r>
            <a:endParaRPr lang="en-IN" dirty="0">
              <a:solidFill>
                <a:schemeClr val="accent6">
                  <a:lumMod val="40000"/>
                  <a:lumOff val="60000"/>
                </a:schemeClr>
              </a:solidFill>
            </a:endParaRPr>
          </a:p>
        </p:txBody>
      </p:sp>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706"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707" r:id="rId14"/>
    <p:sldLayoutId id="2147483660" r:id="rId15"/>
    <p:sldLayoutId id="2147483661" r:id="rId16"/>
    <p:sldLayoutId id="2147483662" r:id="rId17"/>
    <p:sldLayoutId id="2147483663" r:id="rId18"/>
    <p:sldLayoutId id="2147483664" r:id="rId19"/>
    <p:sldLayoutId id="2147483665" r:id="rId20"/>
    <p:sldLayoutId id="2147483709" r:id="rId21"/>
    <p:sldLayoutId id="2147483666" r:id="rId22"/>
    <p:sldLayoutId id="2147483708" r:id="rId23"/>
    <p:sldLayoutId id="2147483667" r:id="rId24"/>
    <p:sldLayoutId id="2147483668" r:id="rId25"/>
    <p:sldLayoutId id="2147483669" r:id="rId26"/>
    <p:sldLayoutId id="2147483670" r:id="rId27"/>
    <p:sldLayoutId id="2147483671" r:id="rId28"/>
    <p:sldLayoutId id="2147483672" r:id="rId29"/>
    <p:sldLayoutId id="2147483673" r:id="rId30"/>
    <p:sldLayoutId id="2147483674" r:id="rId31"/>
    <p:sldLayoutId id="2147483675" r:id="rId32"/>
    <p:sldLayoutId id="2147483676" r:id="rId33"/>
    <p:sldLayoutId id="2147483677" r:id="rId34"/>
    <p:sldLayoutId id="2147483678" r:id="rId35"/>
    <p:sldLayoutId id="2147483679" r:id="rId36"/>
    <p:sldLayoutId id="2147483680" r:id="rId37"/>
    <p:sldLayoutId id="2147483681" r:id="rId38"/>
    <p:sldLayoutId id="2147483682" r:id="rId39"/>
    <p:sldLayoutId id="2147483683" r:id="rId40"/>
    <p:sldLayoutId id="2147483684" r:id="rId41"/>
    <p:sldLayoutId id="2147483685" r:id="rId42"/>
    <p:sldLayoutId id="2147483686" r:id="rId43"/>
    <p:sldLayoutId id="2147483687" r:id="rId44"/>
    <p:sldLayoutId id="2147483688" r:id="rId45"/>
    <p:sldLayoutId id="2147483689" r:id="rId46"/>
    <p:sldLayoutId id="2147483690" r:id="rId47"/>
    <p:sldLayoutId id="2147483691" r:id="rId48"/>
    <p:sldLayoutId id="2147483692" r:id="rId49"/>
    <p:sldLayoutId id="2147483693" r:id="rId50"/>
    <p:sldLayoutId id="2147483694" r:id="rId51"/>
    <p:sldLayoutId id="2147483695" r:id="rId52"/>
    <p:sldLayoutId id="2147483696" r:id="rId53"/>
    <p:sldLayoutId id="2147483697" r:id="rId54"/>
    <p:sldLayoutId id="2147483698" r:id="rId55"/>
    <p:sldLayoutId id="2147483699" r:id="rId56"/>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5.xml"/></Relationships>
</file>

<file path=ppt/slides/_rels/slide10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46.xml"/></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2.xml"/><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3.xml"/><Relationship Id="rId1" Type="http://schemas.openxmlformats.org/officeDocument/2006/relationships/slideLayout" Target="../slideLayouts/slideLayout46.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9.xml"/></Relationships>
</file>

<file path=ppt/slides/_rels/slide10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7.xml"/><Relationship Id="rId1" Type="http://schemas.openxmlformats.org/officeDocument/2006/relationships/slideLayout" Target="../slideLayouts/slideLayout50.xml"/><Relationship Id="rId4" Type="http://schemas.openxmlformats.org/officeDocument/2006/relationships/image" Target="../media/image42.jpg"/></Relationships>
</file>

<file path=ppt/slides/_rels/slide10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8.xml"/><Relationship Id="rId1" Type="http://schemas.openxmlformats.org/officeDocument/2006/relationships/slideLayout" Target="../slideLayouts/slideLayout51.xml"/><Relationship Id="rId5" Type="http://schemas.openxmlformats.org/officeDocument/2006/relationships/image" Target="../media/image45.jpg"/><Relationship Id="rId4" Type="http://schemas.openxmlformats.org/officeDocument/2006/relationships/image" Target="../media/image44.jp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112.xml"/><Relationship Id="rId1" Type="http://schemas.openxmlformats.org/officeDocument/2006/relationships/slideLayout" Target="../slideLayouts/slideLayout7.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113.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113.xml"/><Relationship Id="rId1" Type="http://schemas.openxmlformats.org/officeDocument/2006/relationships/slideLayout" Target="../slideLayouts/slideLayout7.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115.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115.xml"/><Relationship Id="rId1" Type="http://schemas.openxmlformats.org/officeDocument/2006/relationships/slideLayout" Target="../slideLayouts/slideLayout7.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117.xml"/><Relationship Id="rId1" Type="http://schemas.openxmlformats.org/officeDocument/2006/relationships/slideLayout" Target="../slideLayouts/slideLayout7.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8.xml"/><Relationship Id="rId1" Type="http://schemas.openxmlformats.org/officeDocument/2006/relationships/slideLayout" Target="../slideLayouts/slideLayout5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19.xml"/><Relationship Id="rId1" Type="http://schemas.openxmlformats.org/officeDocument/2006/relationships/slideLayout" Target="../slideLayouts/slideLayout5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120.xml"/><Relationship Id="rId1" Type="http://schemas.openxmlformats.org/officeDocument/2006/relationships/slideLayout" Target="../slideLayouts/slideLayout59.xml"/><Relationship Id="rId4" Type="http://schemas.openxmlformats.org/officeDocument/2006/relationships/hyperlink" Target="https://fonts.google.com/specimen/Montserrat?preview.text_type=custom&amp;query=monts" TargetMode="External"/></Relationships>
</file>

<file path=ppt/slides/_rels/slide12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0.gif"/><Relationship Id="rId2" Type="http://schemas.openxmlformats.org/officeDocument/2006/relationships/notesSlide" Target="../notesSlides/notesSlide121.xml"/><Relationship Id="rId1" Type="http://schemas.openxmlformats.org/officeDocument/2006/relationships/slideLayout" Target="../slideLayouts/slideLayout5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8.gif"/><Relationship Id="rId4" Type="http://schemas.openxmlformats.org/officeDocument/2006/relationships/image" Target="../media/image46.gif"/><Relationship Id="rId9" Type="http://schemas.openxmlformats.org/officeDocument/2006/relationships/image" Target="../media/image47.gif"/></Relationships>
</file>

<file path=ppt/slides/_rels/slide12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22.xml"/><Relationship Id="rId1" Type="http://schemas.openxmlformats.org/officeDocument/2006/relationships/slideLayout" Target="../slideLayouts/slideLayout5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9.xml"/></Relationships>
</file>

<file path=ppt/slides/_rels/slide12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128.xml"/><Relationship Id="rId1" Type="http://schemas.openxmlformats.org/officeDocument/2006/relationships/slideLayout" Target="../slideLayouts/slideLayout5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9.xml"/></Relationships>
</file>

<file path=ppt/slides/_rels/slide1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35.xml"/><Relationship Id="rId1" Type="http://schemas.openxmlformats.org/officeDocument/2006/relationships/slideLayout" Target="../slideLayouts/slideLayout59.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58.xml"/><Relationship Id="rId1"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hyperlink" Target="https://docs.google.com/spreadsheets/d/10QS3G4BrATPi_OEm6nh8N9F_vGRrCuOLf4nfRgLgYqg/copy"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hyperlink" Target="https://docs.google.com/spreadsheets/d/10QS3G4BrATPi_OEm6nh8N9F_vGRrCuOLf4nfRgLgYqg/cop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3.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4.xml"/><Relationship Id="rId1" Type="http://schemas.openxmlformats.org/officeDocument/2006/relationships/slideLayout" Target="../slideLayouts/slideLayout3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6.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785813" y="2340353"/>
            <a:ext cx="4607012"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- 1</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instances:</a:t>
            </a:r>
          </a:p>
          <a:p>
            <a:r>
              <a:rPr lang="en-US" sz="1800" dirty="0" smtClean="0"/>
              <a:t>Number 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type 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2" y="3991751"/>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a:t>
            </a:r>
            <a:r>
              <a:rPr lang="en-US" dirty="0" smtClean="0"/>
              <a:t>mode </a:t>
            </a:r>
            <a:r>
              <a:rPr lang="en-US" dirty="0"/>
              <a:t>and </a:t>
            </a:r>
            <a:r>
              <a:rPr lang="en-US" dirty="0" smtClean="0"/>
              <a:t>mean </a:t>
            </a:r>
            <a:r>
              <a:rPr lang="en-US" dirty="0"/>
              <a:t>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TextBox 18"/>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359188"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lvl="1"/>
            <a:r>
              <a:rPr lang="en-US" sz="1600" dirty="0"/>
              <a:t>Note: Steps for Nominal </a:t>
            </a:r>
            <a:r>
              <a:rPr lang="en-US" sz="1600" dirty="0" smtClean="0"/>
              <a:t>attribute</a:t>
            </a:r>
          </a:p>
          <a:p>
            <a:pPr marL="1454150" lvl="2" indent="-400050">
              <a:buFont typeface="+mj-lt"/>
              <a:buAutoNum type="romanLcPeriod"/>
            </a:pPr>
            <a:r>
              <a:rPr lang="en-US" sz="1600" dirty="0" smtClean="0"/>
              <a:t>Use </a:t>
            </a:r>
            <a:r>
              <a:rPr lang="en-US" sz="1600" dirty="0"/>
              <a:t>Choose </a:t>
            </a:r>
            <a:r>
              <a:rPr lang="en-US" sz="1600" dirty="0">
                <a:sym typeface="Wingdings" panose="05000000000000000000" pitchFamily="2" charset="2"/>
              </a:rPr>
              <a:t> Filter Unsupervised  Attribute  </a:t>
            </a:r>
            <a:r>
              <a:rPr lang="en-US" sz="1600" dirty="0" err="1">
                <a:sym typeface="Wingdings" panose="05000000000000000000" pitchFamily="2" charset="2"/>
              </a:rPr>
              <a:t>ReplaceMissingWithUserConstant</a:t>
            </a:r>
            <a:r>
              <a:rPr lang="en-US" sz="1600" dirty="0">
                <a:sym typeface="Wingdings" panose="05000000000000000000" pitchFamily="2" charset="2"/>
              </a:rPr>
              <a:t> filter to replace missing values with a </a:t>
            </a:r>
            <a:r>
              <a:rPr lang="en-US" sz="1600" dirty="0" smtClean="0">
                <a:sym typeface="Wingdings" panose="05000000000000000000" pitchFamily="2" charset="2"/>
              </a:rPr>
              <a:t>constant.</a:t>
            </a:r>
          </a:p>
          <a:p>
            <a:pPr marL="1511300" lvl="3" indent="0">
              <a:buNone/>
            </a:pPr>
            <a:r>
              <a:rPr lang="en-US" dirty="0" smtClean="0">
                <a:sym typeface="Wingdings" panose="05000000000000000000" pitchFamily="2" charset="2"/>
              </a:rPr>
              <a:t>Enter Attribute index at attributes parameter.</a:t>
            </a:r>
          </a:p>
          <a:p>
            <a:pPr marL="1511300" lvl="3" indent="0">
              <a:buNone/>
            </a:pPr>
            <a:r>
              <a:rPr lang="en-US" dirty="0" smtClean="0">
                <a:sym typeface="Wingdings" panose="05000000000000000000" pitchFamily="2" charset="2"/>
              </a:rPr>
              <a:t>Enter constant value at </a:t>
            </a:r>
            <a:r>
              <a:rPr lang="en-US" dirty="0" err="1" smtClean="0">
                <a:sym typeface="Wingdings" panose="05000000000000000000" pitchFamily="2" charset="2"/>
              </a:rPr>
              <a:t>nominalStringReplaceValue</a:t>
            </a:r>
            <a:r>
              <a:rPr lang="en-US" dirty="0" smtClean="0">
                <a:sym typeface="Wingdings" panose="05000000000000000000" pitchFamily="2" charset="2"/>
              </a:rPr>
              <a:t>.</a:t>
            </a:r>
            <a:endParaRPr lang="en-US" sz="1600" dirty="0" smtClean="0">
              <a:sym typeface="Wingdings" panose="05000000000000000000" pitchFamily="2" charset="2"/>
            </a:endParaRPr>
          </a:p>
          <a:p>
            <a:pPr marL="1454150" lvl="2" indent="-400050">
              <a:buFont typeface="+mj-lt"/>
              <a:buAutoNum type="romanLcPeriod"/>
            </a:pPr>
            <a:r>
              <a:rPr lang="en-US" sz="1600" dirty="0" smtClean="0">
                <a:sym typeface="Wingdings" panose="05000000000000000000" pitchFamily="2" charset="2"/>
              </a:rPr>
              <a:t>Use </a:t>
            </a:r>
            <a:r>
              <a:rPr lang="en-US" sz="1600" dirty="0"/>
              <a:t>Choose </a:t>
            </a:r>
            <a:r>
              <a:rPr lang="en-US" sz="1600" dirty="0">
                <a:sym typeface="Wingdings" panose="05000000000000000000" pitchFamily="2" charset="2"/>
              </a:rPr>
              <a:t> Filter  Unsupervised  instance  </a:t>
            </a:r>
            <a:r>
              <a:rPr lang="en-US" sz="1600" dirty="0" err="1">
                <a:sym typeface="Wingdings" panose="05000000000000000000" pitchFamily="2" charset="2"/>
              </a:rPr>
              <a:t>RemoveWithValues</a:t>
            </a:r>
            <a:r>
              <a:rPr lang="en-US" sz="1600" dirty="0">
                <a:sym typeface="Wingdings" panose="05000000000000000000" pitchFamily="2" charset="2"/>
              </a:rPr>
              <a:t> filter to remove the instances with filled constant</a:t>
            </a:r>
            <a:r>
              <a:rPr lang="en-US" sz="1600" dirty="0" smtClean="0">
                <a:sym typeface="Wingdings" panose="05000000000000000000" pitchFamily="2" charset="2"/>
              </a:rPr>
              <a:t>.</a:t>
            </a:r>
          </a:p>
          <a:p>
            <a:pPr marL="1511300" lvl="3" indent="0">
              <a:buNone/>
            </a:pPr>
            <a:r>
              <a:rPr lang="en-US" dirty="0" smtClean="0">
                <a:sym typeface="Wingdings" panose="05000000000000000000" pitchFamily="2" charset="2"/>
              </a:rPr>
              <a:t>Enter </a:t>
            </a:r>
            <a:r>
              <a:rPr lang="en-US" dirty="0" err="1" smtClean="0">
                <a:sym typeface="Wingdings" panose="05000000000000000000" pitchFamily="2" charset="2"/>
              </a:rPr>
              <a:t>attributeIndex</a:t>
            </a:r>
            <a:r>
              <a:rPr lang="en-US" dirty="0" smtClean="0">
                <a:sym typeface="Wingdings" panose="05000000000000000000" pitchFamily="2" charset="2"/>
              </a:rPr>
              <a:t>.</a:t>
            </a:r>
          </a:p>
          <a:p>
            <a:pPr marL="1511300" lvl="3" indent="0">
              <a:buNone/>
            </a:pPr>
            <a:r>
              <a:rPr lang="en-US" dirty="0" smtClean="0">
                <a:sym typeface="Wingdings" panose="05000000000000000000" pitchFamily="2" charset="2"/>
              </a:rPr>
              <a:t>Enter the index of filled constant label at </a:t>
            </a:r>
            <a:r>
              <a:rPr lang="en-US" dirty="0" err="1" smtClean="0">
                <a:sym typeface="Wingdings" panose="05000000000000000000" pitchFamily="2" charset="2"/>
              </a:rPr>
              <a:t>nominalIndices</a:t>
            </a:r>
            <a:r>
              <a:rPr lang="en-US" dirty="0" smtClean="0">
                <a:sym typeface="Wingdings" panose="05000000000000000000" pitchFamily="2" charset="2"/>
              </a:rPr>
              <a:t>.</a:t>
            </a:r>
            <a:endParaRPr lang="en-US" dirty="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154345526"/>
              </p:ext>
            </p:extLst>
          </p:nvPr>
        </p:nvGraphicFramePr>
        <p:xfrm>
          <a:off x="1050132" y="1949906"/>
          <a:ext cx="7179468" cy="2072640"/>
        </p:xfrm>
        <a:graphic>
          <a:graphicData uri="http://schemas.openxmlformats.org/drawingml/2006/table">
            <a:tbl>
              <a:tblPr firstRow="1" bandRow="1">
                <a:tableStyleId>{5DA37D80-6434-44D0-A028-1B22A696006F}</a:tableStyleId>
              </a:tblPr>
              <a:tblGrid>
                <a:gridCol w="2393156"/>
                <a:gridCol w="2393156"/>
                <a:gridCol w="2393156"/>
              </a:tblGrid>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smtClean="0"/>
                        <a:t>Number of instances in the data set </a:t>
                      </a:r>
                    </a:p>
                  </a:txBody>
                  <a:tcPr/>
                </a:tc>
                <a:tc>
                  <a:txBody>
                    <a:bodyPr/>
                    <a:lstStyle/>
                    <a:p>
                      <a:endParaRPr lang="en-IN" sz="1400" b="0" dirty="0"/>
                    </a:p>
                  </a:txBody>
                  <a:tcPr/>
                </a:tc>
                <a:tc>
                  <a:txBody>
                    <a:bodyPr/>
                    <a:lstStyle/>
                    <a:p>
                      <a:endParaRPr lang="en-IN" sz="1400" b="0" dirty="0"/>
                    </a:p>
                  </a:txBody>
                  <a:tcPr/>
                </a:tc>
              </a:tr>
              <a:tr h="370840">
                <a:tc>
                  <a:txBody>
                    <a:bodyPr/>
                    <a:lstStyle/>
                    <a:p>
                      <a:r>
                        <a:rPr lang="en-US" sz="1400" dirty="0" smtClean="0"/>
                        <a:t>Attribute name and index selected </a:t>
                      </a:r>
                      <a:endParaRPr lang="en-IN" sz="1400" dirty="0"/>
                    </a:p>
                  </a:txBody>
                  <a:tcPr/>
                </a:tc>
                <a:tc>
                  <a:txBody>
                    <a:bodyPr/>
                    <a:lstStyle/>
                    <a:p>
                      <a:endParaRPr lang="en-IN" sz="1400"/>
                    </a:p>
                  </a:txBody>
                  <a:tcPr/>
                </a:tc>
                <a:tc>
                  <a:txBody>
                    <a:bodyPr/>
                    <a:lstStyle/>
                    <a:p>
                      <a:endParaRPr lang="en-IN" sz="1400" dirty="0"/>
                    </a:p>
                  </a:txBody>
                  <a:tcPr/>
                </a:tc>
              </a:tr>
              <a:tr h="370840">
                <a:tc>
                  <a:txBody>
                    <a:bodyPr/>
                    <a:lstStyle/>
                    <a:p>
                      <a:r>
                        <a:rPr lang="en-US" sz="1400" dirty="0" smtClean="0"/>
                        <a:t>Number of missing values in the selected attribute </a:t>
                      </a:r>
                      <a:endParaRPr lang="en-IN" sz="1400" dirty="0"/>
                    </a:p>
                  </a:txBody>
                  <a:tcPr/>
                </a:tc>
                <a:tc>
                  <a:txBody>
                    <a:bodyPr/>
                    <a:lstStyle/>
                    <a:p>
                      <a:endParaRPr lang="en-IN" sz="1400"/>
                    </a:p>
                  </a:txBody>
                  <a:tcPr/>
                </a:tc>
                <a:tc>
                  <a:txBody>
                    <a:bodyPr/>
                    <a:lstStyle/>
                    <a:p>
                      <a:endParaRPr lang="en-IN" sz="1400"/>
                    </a:p>
                  </a:txBody>
                  <a:tcPr/>
                </a:tc>
              </a:tr>
              <a:tr h="370840">
                <a:tc>
                  <a:txBody>
                    <a:bodyPr/>
                    <a:lstStyle/>
                    <a:p>
                      <a:r>
                        <a:rPr lang="en-US" sz="1400" dirty="0" smtClean="0"/>
                        <a:t>Number of instances after filter is applied </a:t>
                      </a:r>
                      <a:endParaRPr lang="en-IN" sz="1400" dirty="0"/>
                    </a:p>
                  </a:txBody>
                  <a:tcPr/>
                </a:tc>
                <a:tc>
                  <a:txBody>
                    <a:bodyPr/>
                    <a:lstStyle/>
                    <a:p>
                      <a:endParaRPr lang="en-IN" sz="1400"/>
                    </a:p>
                  </a:txBody>
                  <a:tcPr/>
                </a:tc>
                <a:tc>
                  <a:txBody>
                    <a:bodyPr/>
                    <a:lstStyle/>
                    <a:p>
                      <a:endParaRPr lang="en-IN" sz="1400" dirty="0"/>
                    </a:p>
                  </a:txBody>
                  <a:tcPr/>
                </a:tc>
              </a:tr>
            </a:tbl>
          </a:graphicData>
        </a:graphic>
      </p:graphicFrame>
    </p:spTree>
    <p:extLst>
      <p:ext uri="{BB962C8B-B14F-4D97-AF65-F5344CB8AC3E}">
        <p14:creationId xmlns:p14="http://schemas.microsoft.com/office/powerpoint/2010/main" val="1766457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490376" y="731375"/>
            <a:ext cx="2462213" cy="1476539"/>
          </a:xfrm>
          <a:prstGeom prst="rect">
            <a:avLst/>
          </a:prstGeom>
        </p:spPr>
      </p:pic>
      <p:pic>
        <p:nvPicPr>
          <p:cNvPr id="5" name="Picture 4"/>
          <p:cNvPicPr>
            <a:picLocks noChangeAspect="1"/>
          </p:cNvPicPr>
          <p:nvPr/>
        </p:nvPicPr>
        <p:blipFill>
          <a:blip r:embed="rId4"/>
          <a:stretch>
            <a:fillRect/>
          </a:stretch>
        </p:blipFill>
        <p:spPr>
          <a:xfrm>
            <a:off x="6435791" y="2494264"/>
            <a:ext cx="2571381" cy="1885679"/>
          </a:xfrm>
          <a:prstGeom prst="rect">
            <a:avLst/>
          </a:prstGeom>
        </p:spPr>
      </p:pic>
      <p:sp>
        <p:nvSpPr>
          <p:cNvPr id="18" name="TextBox 17"/>
          <p:cNvSpPr txBox="1"/>
          <p:nvPr/>
        </p:nvSpPr>
        <p:spPr>
          <a:xfrm>
            <a:off x="342901" y="3064951"/>
            <a:ext cx="6062878" cy="307777"/>
          </a:xfrm>
          <a:prstGeom prst="rect">
            <a:avLst/>
          </a:prstGeom>
          <a:noFill/>
        </p:spPr>
        <p:txBody>
          <a:bodyPr wrap="none" rtlCol="0">
            <a:spAutoFit/>
          </a:bodyPr>
          <a:lstStyle/>
          <a:p>
            <a:r>
              <a:rPr lang="en-US" dirty="0" smtClean="0"/>
              <a:t>»» Observe the missing values for all the attributes after applying the filter.</a:t>
            </a:r>
            <a:endParaRPr lang="en-IN" dirty="0"/>
          </a:p>
        </p:txBody>
      </p:sp>
      <p:sp>
        <p:nvSpPr>
          <p:cNvPr id="8" name="TextBox 7"/>
          <p:cNvSpPr txBox="1"/>
          <p:nvPr/>
        </p:nvSpPr>
        <p:spPr>
          <a:xfrm>
            <a:off x="0" y="7144"/>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34655069"/>
              </p:ext>
            </p:extLst>
          </p:nvPr>
        </p:nvGraphicFramePr>
        <p:xfrm>
          <a:off x="481123" y="3444373"/>
          <a:ext cx="5786433" cy="1432560"/>
        </p:xfrm>
        <a:graphic>
          <a:graphicData uri="http://schemas.openxmlformats.org/drawingml/2006/table">
            <a:tbl>
              <a:tblPr firstRow="1" bandRow="1">
                <a:tableStyleId>{69012ECD-51FC-41F1-AA8D-1B2483CD663E}</a:tableStyleId>
              </a:tblPr>
              <a:tblGrid>
                <a:gridCol w="1928811"/>
                <a:gridCol w="1928811"/>
                <a:gridCol w="1928811"/>
              </a:tblGrid>
              <a:tr h="42489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04088">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2225134" y="4568725"/>
            <a:ext cx="5445722" cy="307777"/>
          </a:xfrm>
          <a:prstGeom prst="rect">
            <a:avLst/>
          </a:prstGeom>
          <a:noFill/>
        </p:spPr>
        <p:txBody>
          <a:bodyPr wrap="none" rtlCol="0">
            <a:spAutoFit/>
          </a:bodyPr>
          <a:lstStyle/>
          <a:p>
            <a:r>
              <a:rPr lang="en-US" dirty="0" smtClean="0"/>
              <a:t>»» Note down your observations after applying filter to any attribute</a:t>
            </a:r>
            <a:endParaRPr lang="en-IN"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1788177769"/>
              </p:ext>
            </p:extLst>
          </p:nvPr>
        </p:nvGraphicFramePr>
        <p:xfrm>
          <a:off x="478630" y="1361281"/>
          <a:ext cx="8365332" cy="163068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sz="3600" dirty="0" smtClean="0"/>
              <a:t>ARFF File Creation &amp; Preprocessing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2</a:t>
            </a:r>
            <a:endParaRPr sz="3200" dirty="0"/>
          </a:p>
        </p:txBody>
      </p:sp>
    </p:spTree>
    <p:extLst>
      <p:ext uri="{BB962C8B-B14F-4D97-AF65-F5344CB8AC3E}">
        <p14:creationId xmlns:p14="http://schemas.microsoft.com/office/powerpoint/2010/main" val="208417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student.arff dataset.</a:t>
            </a:r>
            <a:endParaRPr dirty="0"/>
          </a:p>
        </p:txBody>
      </p:sp>
      <p:sp>
        <p:nvSpPr>
          <p:cNvPr id="513" name="Google Shape;513;p62"/>
          <p:cNvSpPr txBox="1">
            <a:spLocks noGrp="1"/>
          </p:cNvSpPr>
          <p:nvPr>
            <p:ph type="subTitle" idx="8"/>
          </p:nvPr>
        </p:nvSpPr>
        <p:spPr>
          <a:xfrm>
            <a:off x="450643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Discretization of an attributes</a:t>
            </a:r>
            <a:endParaRPr dirty="0"/>
          </a:p>
        </p:txBody>
      </p:sp>
      <p:sp>
        <p:nvSpPr>
          <p:cNvPr id="514" name="Google Shape;514;p62"/>
          <p:cNvSpPr txBox="1">
            <a:spLocks noGrp="1"/>
          </p:cNvSpPr>
          <p:nvPr>
            <p:ph type="title" idx="4"/>
          </p:nvPr>
        </p:nvSpPr>
        <p:spPr>
          <a:xfrm>
            <a:off x="3323031" y="187276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2627506"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5201962" y="188550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10" name="Google Shape;513;p62"/>
          <p:cNvSpPr txBox="1">
            <a:spLocks noGrp="1"/>
          </p:cNvSpPr>
          <p:nvPr>
            <p:ph type="subTitle" idx="8"/>
          </p:nvPr>
        </p:nvSpPr>
        <p:spPr>
          <a:xfrm>
            <a:off x="6385368" y="274787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11" name="Google Shape;520;p62"/>
          <p:cNvSpPr txBox="1">
            <a:spLocks noGrp="1"/>
          </p:cNvSpPr>
          <p:nvPr>
            <p:ph type="title" idx="7"/>
          </p:nvPr>
        </p:nvSpPr>
        <p:spPr>
          <a:xfrm>
            <a:off x="7080893" y="189141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402389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p:tgtEl>
                                          <p:spTgt spid="1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Open any text editor (e.g. notepad)</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Using @relation, @attribute and @data tags enter the data in to the file with some missing values (?).</a:t>
            </a:r>
          </a:p>
          <a:p>
            <a:pPr marL="800100" lvl="1" indent="-342900" algn="just">
              <a:spcAft>
                <a:spcPts val="600"/>
              </a:spcAft>
              <a:buSzPts val="1100"/>
              <a:buFont typeface="Courier New" panose="02070309020205020404" pitchFamily="49" charset="0"/>
              <a:buChar char="o"/>
            </a:pPr>
            <a:r>
              <a:rPr lang="en-US" sz="1600" dirty="0" smtClean="0"/>
              <a:t>Attributes: Name, </a:t>
            </a:r>
            <a:r>
              <a:rPr lang="en-US" sz="1600" dirty="0" err="1" smtClean="0"/>
              <a:t>RollNo</a:t>
            </a:r>
            <a:r>
              <a:rPr lang="en-US" sz="1600" dirty="0" smtClean="0"/>
              <a:t>, Gender, Age, IQ (1 -10), score.</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Save the file as </a:t>
            </a:r>
            <a:r>
              <a:rPr lang="en-US" sz="2000" dirty="0" err="1" smtClean="0"/>
              <a:t>student.arff</a:t>
            </a:r>
            <a:r>
              <a:rPr lang="en-US" sz="2000" dirty="0" smtClean="0"/>
              <a:t>.</a:t>
            </a:r>
          </a:p>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Load </a:t>
            </a:r>
            <a:r>
              <a:rPr lang="en-US" sz="2000" dirty="0" err="1" smtClean="0"/>
              <a:t>student.arff</a:t>
            </a:r>
            <a:r>
              <a:rPr lang="en-US" sz="2000" dirty="0" smtClean="0"/>
              <a:t> in to </a:t>
            </a:r>
            <a:r>
              <a:rPr lang="en-US" sz="2000" dirty="0" err="1"/>
              <a:t>W</a:t>
            </a:r>
            <a:r>
              <a:rPr lang="en-US" sz="2000" dirty="0" err="1" smtClean="0"/>
              <a:t>eka</a:t>
            </a:r>
            <a:r>
              <a:rPr lang="en-US" sz="2000" dirty="0" smtClean="0"/>
              <a:t>.</a:t>
            </a:r>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Tree>
    <p:extLst>
      <p:ext uri="{BB962C8B-B14F-4D97-AF65-F5344CB8AC3E}">
        <p14:creationId xmlns:p14="http://schemas.microsoft.com/office/powerpoint/2010/main" val="8228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2.1: Creation of student.arff…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pSp>
        <p:nvGrpSpPr>
          <p:cNvPr id="5" name="Group 4"/>
          <p:cNvGrpSpPr/>
          <p:nvPr/>
        </p:nvGrpSpPr>
        <p:grpSpPr>
          <a:xfrm>
            <a:off x="900112" y="1032192"/>
            <a:ext cx="6850857" cy="645584"/>
            <a:chOff x="6199349" y="3901783"/>
            <a:chExt cx="2891859" cy="645584"/>
          </a:xfrm>
        </p:grpSpPr>
        <p:sp>
          <p:nvSpPr>
            <p:cNvPr id="6" name="TextBox 5"/>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i="1" dirty="0" smtClean="0"/>
                <a:t>Filter </a:t>
              </a:r>
              <a:r>
                <a:rPr lang="en-US" i="1" dirty="0" smtClean="0">
                  <a:sym typeface="Wingdings" panose="05000000000000000000" pitchFamily="2" charset="2"/>
                </a:rPr>
                <a:t> Unsupervised  Attribute  </a:t>
              </a:r>
              <a:r>
                <a:rPr lang="en-US" i="1" dirty="0" err="1" smtClean="0">
                  <a:sym typeface="Wingdings" panose="05000000000000000000" pitchFamily="2" charset="2"/>
                </a:rPr>
                <a:t>StringToNominal</a:t>
              </a:r>
              <a:r>
                <a:rPr lang="en-US" dirty="0" smtClean="0">
                  <a:sym typeface="Wingdings" panose="05000000000000000000" pitchFamily="2" charset="2"/>
                </a:rPr>
                <a:t> to    </a:t>
              </a:r>
            </a:p>
            <a:p>
              <a:r>
                <a:rPr lang="en-US" dirty="0">
                  <a:sym typeface="Wingdings" panose="05000000000000000000" pitchFamily="2" charset="2"/>
                </a:rPr>
                <a:t> </a:t>
              </a:r>
              <a:r>
                <a:rPr lang="en-US" dirty="0" smtClean="0">
                  <a:sym typeface="Wingdings" panose="05000000000000000000" pitchFamily="2" charset="2"/>
                </a:rPr>
                <a:t>         convert the attribute type from string to nominal.</a:t>
              </a:r>
              <a:r>
                <a:rPr lang="en-US" dirty="0" smtClean="0"/>
                <a:t> </a:t>
              </a:r>
              <a:endParaRPr lang="en-IN" dirty="0"/>
            </a:p>
          </p:txBody>
        </p:sp>
        <p:grpSp>
          <p:nvGrpSpPr>
            <p:cNvPr id="7" name="Google Shape;9360;p148"/>
            <p:cNvGrpSpPr/>
            <p:nvPr/>
          </p:nvGrpSpPr>
          <p:grpSpPr>
            <a:xfrm>
              <a:off x="6199349" y="3901783"/>
              <a:ext cx="426462" cy="418363"/>
              <a:chOff x="-1183550" y="3586525"/>
              <a:chExt cx="296175" cy="290550"/>
            </a:xfrm>
          </p:grpSpPr>
          <p:sp>
            <p:nvSpPr>
              <p:cNvPr id="8"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TextBox 16"/>
          <p:cNvSpPr txBox="1"/>
          <p:nvPr/>
        </p:nvSpPr>
        <p:spPr>
          <a:xfrm>
            <a:off x="268302" y="1673824"/>
            <a:ext cx="2252423" cy="32624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a:t>@relation student</a:t>
            </a:r>
          </a:p>
          <a:p>
            <a:endParaRPr lang="en-US" sz="400" dirty="0"/>
          </a:p>
          <a:p>
            <a:r>
              <a:rPr lang="en-US" sz="1100" dirty="0"/>
              <a:t>@attribute Name string</a:t>
            </a:r>
          </a:p>
          <a:p>
            <a:r>
              <a:rPr lang="en-US" sz="1100" dirty="0"/>
              <a:t>@attribute </a:t>
            </a:r>
            <a:r>
              <a:rPr lang="en-US" sz="1100" dirty="0" err="1"/>
              <a:t>RegNo</a:t>
            </a:r>
            <a:r>
              <a:rPr lang="en-US" sz="1100" dirty="0"/>
              <a:t> string</a:t>
            </a:r>
          </a:p>
          <a:p>
            <a:r>
              <a:rPr lang="en-US" sz="1100" dirty="0"/>
              <a:t>@attribute Gender string</a:t>
            </a:r>
          </a:p>
          <a:p>
            <a:r>
              <a:rPr lang="en-US" sz="1100" dirty="0"/>
              <a:t>@attribute Age numeric</a:t>
            </a:r>
          </a:p>
          <a:p>
            <a:r>
              <a:rPr lang="en-US" sz="1100" dirty="0"/>
              <a:t>@attribute IQ numeric</a:t>
            </a:r>
          </a:p>
          <a:p>
            <a:r>
              <a:rPr lang="en-US" sz="1100" dirty="0"/>
              <a:t>@attribute Score numeric</a:t>
            </a:r>
          </a:p>
          <a:p>
            <a:endParaRPr lang="en-US" sz="400" dirty="0"/>
          </a:p>
          <a:p>
            <a:r>
              <a:rPr lang="en-US" sz="1100" dirty="0"/>
              <a:t>@data</a:t>
            </a:r>
          </a:p>
          <a:p>
            <a:r>
              <a:rPr lang="en-US" sz="1100" dirty="0"/>
              <a:t>Ramu,20A81A0501,M,40,7,80</a:t>
            </a:r>
          </a:p>
          <a:p>
            <a:r>
              <a:rPr lang="en-US" sz="1100" dirty="0"/>
              <a:t>Raju,20A81A0502,M,20,?,86</a:t>
            </a:r>
          </a:p>
          <a:p>
            <a:r>
              <a:rPr lang="en-US" sz="1100" dirty="0"/>
              <a:t>Rani,20A81A0503,F,25,4,68</a:t>
            </a:r>
          </a:p>
          <a:p>
            <a:r>
              <a:rPr lang="en-US" sz="1100" dirty="0"/>
              <a:t>Girish,20A81A0504,?,39,5,53</a:t>
            </a:r>
          </a:p>
          <a:p>
            <a:r>
              <a:rPr lang="en-US" sz="1100" dirty="0"/>
              <a:t>Anji,20A81A0505,M,29,6,96</a:t>
            </a:r>
          </a:p>
          <a:p>
            <a:r>
              <a:rPr lang="en-US" sz="1100" dirty="0"/>
              <a:t>Sri,20A81A0506,F,33,4,76</a:t>
            </a:r>
          </a:p>
          <a:p>
            <a:r>
              <a:rPr lang="en-US" sz="1100" dirty="0"/>
              <a:t>Subbu,20A81A0507,M,41,9,84</a:t>
            </a:r>
          </a:p>
          <a:p>
            <a:r>
              <a:rPr lang="en-US" sz="1100" dirty="0"/>
              <a:t>Raghu,20A81A0508,M,?,5,53</a:t>
            </a:r>
          </a:p>
          <a:p>
            <a:r>
              <a:rPr lang="en-US" sz="1100" dirty="0"/>
              <a:t>Chinni,20A81A0509,F,33,6,78</a:t>
            </a:r>
          </a:p>
          <a:p>
            <a:r>
              <a:rPr lang="en-US" sz="1100" dirty="0" smtClean="0"/>
              <a:t>Appu,20A81A0510,M,39,5,62</a:t>
            </a:r>
            <a:endParaRPr lang="en-IN" sz="1100" dirty="0"/>
          </a:p>
        </p:txBody>
      </p:sp>
      <p:pic>
        <p:nvPicPr>
          <p:cNvPr id="3" name="Picture 2"/>
          <p:cNvPicPr>
            <a:picLocks noChangeAspect="1"/>
          </p:cNvPicPr>
          <p:nvPr/>
        </p:nvPicPr>
        <p:blipFill>
          <a:blip r:embed="rId3"/>
          <a:stretch>
            <a:fillRect/>
          </a:stretch>
        </p:blipFill>
        <p:spPr>
          <a:xfrm>
            <a:off x="2820322" y="1703136"/>
            <a:ext cx="2751292" cy="1828800"/>
          </a:xfrm>
          <a:prstGeom prst="rect">
            <a:avLst/>
          </a:prstGeom>
        </p:spPr>
      </p:pic>
      <p:pic>
        <p:nvPicPr>
          <p:cNvPr id="4" name="Picture 3"/>
          <p:cNvPicPr>
            <a:picLocks noChangeAspect="1"/>
          </p:cNvPicPr>
          <p:nvPr/>
        </p:nvPicPr>
        <p:blipFill>
          <a:blip r:embed="rId4"/>
          <a:stretch>
            <a:fillRect/>
          </a:stretch>
        </p:blipFill>
        <p:spPr>
          <a:xfrm>
            <a:off x="5886552" y="1772287"/>
            <a:ext cx="3003434" cy="1828800"/>
          </a:xfrm>
          <a:prstGeom prst="rect">
            <a:avLst/>
          </a:prstGeom>
        </p:spPr>
      </p:pic>
      <p:sp>
        <p:nvSpPr>
          <p:cNvPr id="2" name="TextBox 1"/>
          <p:cNvSpPr txBox="1"/>
          <p:nvPr/>
        </p:nvSpPr>
        <p:spPr>
          <a:xfrm>
            <a:off x="2965673" y="4127391"/>
            <a:ext cx="5248553" cy="523220"/>
          </a:xfrm>
          <a:prstGeom prst="rect">
            <a:avLst/>
          </a:prstGeom>
          <a:noFill/>
        </p:spPr>
        <p:txBody>
          <a:bodyPr wrap="none" rtlCol="0">
            <a:spAutoFit/>
          </a:bodyPr>
          <a:lstStyle/>
          <a:p>
            <a:r>
              <a:rPr lang="en-US" dirty="0" smtClean="0"/>
              <a:t>Note: We can make Gender attribute nominal while file creation </a:t>
            </a:r>
          </a:p>
          <a:p>
            <a:r>
              <a:rPr lang="en-US" dirty="0" smtClean="0">
                <a:sym typeface="Wingdings" panose="05000000000000000000" pitchFamily="2" charset="2"/>
              </a:rPr>
              <a:t>@attribute Gender {M, F}</a:t>
            </a:r>
            <a:r>
              <a:rPr lang="en-US" dirty="0" smtClean="0"/>
              <a:t> </a:t>
            </a:r>
            <a:endParaRPr lang="en-IN" dirty="0"/>
          </a:p>
        </p:txBody>
      </p:sp>
    </p:spTree>
    <p:extLst>
      <p:ext uri="{BB962C8B-B14F-4D97-AF65-F5344CB8AC3E}">
        <p14:creationId xmlns:p14="http://schemas.microsoft.com/office/powerpoint/2010/main" val="35435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a:spcAft>
                <a:spcPts val="600"/>
              </a:spcAft>
              <a:buSzPts val="1100"/>
              <a:buFont typeface="Wingdings" panose="05000000000000000000" pitchFamily="2" charset="2"/>
              <a:buChar char="q"/>
            </a:pPr>
            <a:r>
              <a:rPr lang="en-US" sz="1800" dirty="0" smtClean="0">
                <a:sym typeface="Wingdings" panose="05000000000000000000" pitchFamily="2" charset="2"/>
              </a:rPr>
              <a:t>Use </a:t>
            </a:r>
            <a:r>
              <a:rPr lang="en-US" sz="1800" b="1" i="1" dirty="0" smtClean="0">
                <a:sym typeface="Wingdings" panose="05000000000000000000" pitchFamily="2" charset="2"/>
              </a:rPr>
              <a:t>Filter  Unsupervised  Attribute  </a:t>
            </a:r>
            <a:r>
              <a:rPr lang="en-US" sz="1800" b="1" i="1" dirty="0" err="1" smtClean="0">
                <a:sym typeface="Wingdings" panose="05000000000000000000" pitchFamily="2" charset="2"/>
              </a:rPr>
              <a:t>ReplaceMissingValues</a:t>
            </a:r>
            <a:r>
              <a:rPr lang="en-US" sz="1800" b="1" i="1" dirty="0" smtClean="0">
                <a:sym typeface="Wingdings" panose="05000000000000000000" pitchFamily="2" charset="2"/>
              </a:rPr>
              <a:t> </a:t>
            </a:r>
            <a:r>
              <a:rPr lang="en-US" sz="1800" dirty="0" smtClean="0">
                <a:sym typeface="Wingdings" panose="05000000000000000000" pitchFamily="2" charset="2"/>
              </a:rPr>
              <a:t>filter to fill missing numeric attribute values with mean and nominal values with mode.</a:t>
            </a:r>
          </a:p>
          <a:p>
            <a:pPr marL="800100" lvl="1" indent="-342900" algn="just">
              <a:spcAft>
                <a:spcPts val="600"/>
              </a:spcAft>
              <a:buSzPts val="1100"/>
              <a:buFont typeface="Wingdings" panose="05000000000000000000" pitchFamily="2" charset="2"/>
              <a:buChar char="Ø"/>
            </a:pPr>
            <a:r>
              <a:rPr lang="en-US" sz="1600" dirty="0" smtClean="0"/>
              <a:t>To fill the missing values in the class(target – default is last) attribute, make </a:t>
            </a:r>
            <a:r>
              <a:rPr lang="en-US" sz="1600" dirty="0" err="1" smtClean="0"/>
              <a:t>ignoreClass</a:t>
            </a:r>
            <a:r>
              <a:rPr lang="en-US" sz="1600" dirty="0" smtClean="0"/>
              <a:t> parameter True.</a:t>
            </a:r>
          </a:p>
          <a:p>
            <a:pPr marL="457200" lvl="1" indent="0" algn="just">
              <a:spcAft>
                <a:spcPts val="600"/>
              </a:spcAft>
              <a:buSzPts val="1100"/>
              <a:buNone/>
            </a:pPr>
            <a:endParaRPr lang="en-US" sz="16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5" name="TextBox 4"/>
          <p:cNvSpPr txBox="1"/>
          <p:nvPr/>
        </p:nvSpPr>
        <p:spPr>
          <a:xfrm>
            <a:off x="1014412" y="2920825"/>
            <a:ext cx="7763664" cy="369332"/>
          </a:xfrm>
          <a:prstGeom prst="rect">
            <a:avLst/>
          </a:prstGeom>
          <a:noFill/>
        </p:spPr>
        <p:txBody>
          <a:bodyPr wrap="none" rtlCol="0">
            <a:spAutoFit/>
          </a:bodyPr>
          <a:lstStyle/>
          <a:p>
            <a:r>
              <a:rPr lang="en-US" sz="1800" dirty="0" smtClean="0"/>
              <a:t>»» Observe the missing values for all the attributes after applying the filter.</a:t>
            </a:r>
            <a:endParaRPr lang="en-IN" sz="1800" dirty="0"/>
          </a:p>
        </p:txBody>
      </p:sp>
      <p:graphicFrame>
        <p:nvGraphicFramePr>
          <p:cNvPr id="2" name="Table 1"/>
          <p:cNvGraphicFramePr>
            <a:graphicFrameLocks noGrp="1"/>
          </p:cNvGraphicFramePr>
          <p:nvPr>
            <p:extLst>
              <p:ext uri="{D42A27DB-BD31-4B8C-83A1-F6EECF244321}">
                <p14:modId xmlns:p14="http://schemas.microsoft.com/office/powerpoint/2010/main" val="1971957321"/>
              </p:ext>
            </p:extLst>
          </p:nvPr>
        </p:nvGraphicFramePr>
        <p:xfrm>
          <a:off x="1645445" y="3435999"/>
          <a:ext cx="6096000" cy="1630680"/>
        </p:xfrm>
        <a:graphic>
          <a:graphicData uri="http://schemas.openxmlformats.org/drawingml/2006/table">
            <a:tbl>
              <a:tblPr firstRow="1" bandRow="1">
                <a:tableStyleId>{69012ECD-51FC-41F1-AA8D-1B2483CD663E}</a:tableStyleId>
              </a:tblPr>
              <a:tblGrid>
                <a:gridCol w="2032000"/>
                <a:gridCol w="2032000"/>
                <a:gridCol w="2032000"/>
              </a:tblGrid>
              <a:tr h="370840">
                <a:tc>
                  <a:txBody>
                    <a:bodyPr/>
                    <a:lstStyle/>
                    <a:p>
                      <a:pPr algn="ctr"/>
                      <a:r>
                        <a:rPr lang="en-US" dirty="0" smtClean="0"/>
                        <a:t>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Type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Missing values are replaced with?</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15187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400050" lvl="0" indent="-400050" algn="just">
              <a:spcAft>
                <a:spcPts val="600"/>
              </a:spcAft>
              <a:buSzPts val="1100"/>
              <a:buFont typeface="+mj-lt"/>
              <a:buAutoNum type="romanLcPeriod"/>
            </a:pPr>
            <a:r>
              <a:rPr lang="en-US" sz="1800" dirty="0" smtClean="0">
                <a:sym typeface="Wingdings" panose="05000000000000000000" pitchFamily="2" charset="2"/>
              </a:rPr>
              <a:t>Select </a:t>
            </a:r>
            <a:r>
              <a:rPr lang="en-US" sz="1800" b="1" i="1" dirty="0" smtClean="0">
                <a:sym typeface="Wingdings" panose="05000000000000000000" pitchFamily="2" charset="2"/>
              </a:rPr>
              <a:t>Filter  Unsupervised  Attribute  Discretize  </a:t>
            </a:r>
            <a:r>
              <a:rPr lang="en-US" sz="1800" dirty="0" smtClean="0">
                <a:sym typeface="Wingdings" panose="05000000000000000000" pitchFamily="2" charset="2"/>
              </a:rPr>
              <a:t>filter to convert a numeric attribute as nominal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Open the filter’s object editor.</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a:t>
            </a:r>
            <a:r>
              <a:rPr lang="en-US" sz="1800" dirty="0" err="1" smtClean="0">
                <a:sym typeface="Wingdings" panose="05000000000000000000" pitchFamily="2" charset="2"/>
              </a:rPr>
              <a:t>attributeIndeces</a:t>
            </a:r>
            <a:r>
              <a:rPr lang="en-US" sz="1800" dirty="0" smtClean="0">
                <a:sym typeface="Wingdings" panose="05000000000000000000" pitchFamily="2" charset="2"/>
              </a:rPr>
              <a:t> to be discretized.</a:t>
            </a:r>
          </a:p>
          <a:p>
            <a:pPr marL="400050" lvl="0" indent="-400050" algn="just">
              <a:spcAft>
                <a:spcPts val="600"/>
              </a:spcAft>
              <a:buSzPts val="1100"/>
              <a:buFont typeface="+mj-lt"/>
              <a:buAutoNum type="romanLcPeriod"/>
            </a:pPr>
            <a:r>
              <a:rPr lang="en-US" sz="1800" dirty="0" smtClean="0">
                <a:sym typeface="Wingdings" panose="05000000000000000000" pitchFamily="2" charset="2"/>
              </a:rPr>
              <a:t>Enter the bins you want for the attribute.</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ok</a:t>
            </a:r>
          </a:p>
          <a:p>
            <a:pPr marL="400050" lvl="0" indent="-400050" algn="just">
              <a:spcAft>
                <a:spcPts val="600"/>
              </a:spcAft>
              <a:buSzPts val="1100"/>
              <a:buFont typeface="+mj-lt"/>
              <a:buAutoNum type="romanLcPeriod"/>
            </a:pPr>
            <a:r>
              <a:rPr lang="en-US" sz="1800" dirty="0" smtClean="0">
                <a:sym typeface="Wingdings" panose="05000000000000000000" pitchFamily="2" charset="2"/>
              </a:rPr>
              <a:t>Click Apply</a:t>
            </a:r>
            <a:endParaRPr lang="en-US" sz="1800" dirty="0"/>
          </a:p>
          <a:p>
            <a:pPr marL="0" lvl="0" indent="0" algn="just"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6275439" y="2596786"/>
            <a:ext cx="2767285" cy="2454534"/>
          </a:xfrm>
          <a:prstGeom prst="rect">
            <a:avLst/>
          </a:prstGeom>
        </p:spPr>
      </p:pic>
    </p:spTree>
    <p:extLst>
      <p:ext uri="{BB962C8B-B14F-4D97-AF65-F5344CB8AC3E}">
        <p14:creationId xmlns:p14="http://schemas.microsoft.com/office/powerpoint/2010/main" val="4258557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2.3: Discretizing an attribute…</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953352594"/>
              </p:ext>
            </p:extLst>
          </p:nvPr>
        </p:nvGraphicFramePr>
        <p:xfrm>
          <a:off x="3852865" y="2292029"/>
          <a:ext cx="5162551" cy="1249680"/>
        </p:xfrm>
        <a:graphic>
          <a:graphicData uri="http://schemas.openxmlformats.org/drawingml/2006/table">
            <a:tbl>
              <a:tblPr firstRow="1" bandRow="1">
                <a:tableStyleId>{1FECB4D8-DB02-4DC6-A0A2-4F2EBAE1DC90}</a:tableStyleId>
              </a:tblPr>
              <a:tblGrid>
                <a:gridCol w="1726406"/>
                <a:gridCol w="1835944"/>
                <a:gridCol w="1600201"/>
              </a:tblGrid>
              <a:tr h="421481">
                <a:tc>
                  <a:txBody>
                    <a:bodyPr/>
                    <a:lstStyle/>
                    <a:p>
                      <a:pPr algn="ctr"/>
                      <a:r>
                        <a:rPr lang="en-US" dirty="0" smtClean="0"/>
                        <a:t>Numeric</a:t>
                      </a:r>
                      <a:r>
                        <a:rPr lang="en-US" baseline="0" dirty="0" smtClean="0"/>
                        <a:t>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Number of Bins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Bin-wise</a:t>
                      </a:r>
                      <a:r>
                        <a:rPr lang="en-US" baseline="0" dirty="0" smtClean="0"/>
                        <a:t> Instances Count </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09710">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5" name="Picture 4"/>
          <p:cNvPicPr>
            <a:picLocks noChangeAspect="1"/>
          </p:cNvPicPr>
          <p:nvPr/>
        </p:nvPicPr>
        <p:blipFill>
          <a:blip r:embed="rId3"/>
          <a:stretch>
            <a:fillRect/>
          </a:stretch>
        </p:blipFill>
        <p:spPr>
          <a:xfrm>
            <a:off x="142268" y="1582081"/>
            <a:ext cx="3536766" cy="2539863"/>
          </a:xfrm>
          <a:prstGeom prst="rect">
            <a:avLst/>
          </a:prstGeom>
        </p:spPr>
      </p:pic>
      <p:grpSp>
        <p:nvGrpSpPr>
          <p:cNvPr id="9" name="Group 8"/>
          <p:cNvGrpSpPr/>
          <p:nvPr/>
        </p:nvGrpSpPr>
        <p:grpSpPr>
          <a:xfrm>
            <a:off x="3144513" y="4274508"/>
            <a:ext cx="5999487" cy="645584"/>
            <a:chOff x="6199349" y="3901783"/>
            <a:chExt cx="2891859" cy="645584"/>
          </a:xfrm>
        </p:grpSpPr>
        <p:sp>
          <p:nvSpPr>
            <p:cNvPr id="10" name="TextBox 9"/>
            <p:cNvSpPr txBox="1"/>
            <p:nvPr/>
          </p:nvSpPr>
          <p:spPr>
            <a:xfrm>
              <a:off x="6351331" y="4024147"/>
              <a:ext cx="2739877" cy="523220"/>
            </a:xfrm>
            <a:prstGeom prst="rect">
              <a:avLst/>
            </a:prstGeom>
            <a:noFill/>
          </p:spPr>
          <p:txBody>
            <a:bodyPr wrap="square" rtlCol="0">
              <a:spAutoFit/>
            </a:bodyPr>
            <a:lstStyle/>
            <a:p>
              <a:r>
                <a:rPr lang="en-US" dirty="0" smtClean="0"/>
                <a:t>          We can use </a:t>
              </a:r>
              <a:r>
                <a:rPr lang="en-US" dirty="0" err="1" smtClean="0"/>
                <a:t>useBinNumbers</a:t>
              </a:r>
              <a:r>
                <a:rPr lang="en-US" dirty="0" smtClean="0"/>
                <a:t> parameter to change the labels to </a:t>
              </a:r>
            </a:p>
            <a:p>
              <a:r>
                <a:rPr lang="en-US" dirty="0"/>
                <a:t> </a:t>
              </a:r>
              <a:r>
                <a:rPr lang="en-US" dirty="0" smtClean="0"/>
                <a:t>         </a:t>
              </a:r>
              <a:r>
                <a:rPr lang="en-US" dirty="0" err="1" smtClean="0"/>
                <a:t>Bxofy</a:t>
              </a:r>
              <a:r>
                <a:rPr lang="en-US" dirty="0" smtClean="0"/>
                <a:t> format.</a:t>
              </a:r>
              <a:endParaRPr lang="en-IN" dirty="0"/>
            </a:p>
          </p:txBody>
        </p:sp>
        <p:grpSp>
          <p:nvGrpSpPr>
            <p:cNvPr id="11" name="Google Shape;9360;p148"/>
            <p:cNvGrpSpPr/>
            <p:nvPr/>
          </p:nvGrpSpPr>
          <p:grpSpPr>
            <a:xfrm>
              <a:off x="6199349" y="3901783"/>
              <a:ext cx="426462" cy="418363"/>
              <a:chOff x="-1183550" y="3586525"/>
              <a:chExt cx="296175" cy="290550"/>
            </a:xfrm>
          </p:grpSpPr>
          <p:sp>
            <p:nvSpPr>
              <p:cNvPr id="12"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2379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sp>
        <p:nvSpPr>
          <p:cNvPr id="23" name="Google Shape;489;p60"/>
          <p:cNvSpPr txBox="1">
            <a:spLocks/>
          </p:cNvSpPr>
          <p:nvPr/>
        </p:nvSpPr>
        <p:spPr>
          <a:xfrm>
            <a:off x="763583" y="1209761"/>
            <a:ext cx="7717500" cy="329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Lato"/>
              <a:buChar char="●"/>
              <a:defRPr sz="11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2"/>
                </a:solidFill>
                <a:latin typeface="Montserrat"/>
                <a:ea typeface="Montserrat"/>
                <a:cs typeface="Montserrat"/>
                <a:sym typeface="Montserrat"/>
              </a:defRPr>
            </a:lvl9pPr>
          </a:lstStyle>
          <a:p>
            <a:pPr marL="285750" indent="-285750">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indent="-285750">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smtClean="0"/>
              <a:t>Rescaling all the numeric attributes, such that they all have mean = 0 and SD =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Standardize</a:t>
            </a:r>
            <a:endParaRPr lang="en-US" sz="1600" dirty="0" smtClean="0"/>
          </a:p>
          <a:p>
            <a:pPr marL="800100" lvl="1" indent="-342900">
              <a:buSzPts val="1100"/>
              <a:buFont typeface="Arial" panose="020B0604020202020204" pitchFamily="34" charset="0"/>
              <a:buChar char="•"/>
            </a:pPr>
            <a:endParaRPr lang="en-US" sz="2100" dirty="0" smtClean="0"/>
          </a:p>
          <a:p>
            <a:pPr marL="0" indent="0">
              <a:buSzPts val="1100"/>
              <a:buFont typeface="Lato"/>
              <a:buNone/>
            </a:pPr>
            <a:endParaRPr lang="en-US" sz="2000" dirty="0"/>
          </a:p>
        </p:txBody>
      </p:sp>
    </p:spTree>
    <p:extLst>
      <p:ext uri="{BB962C8B-B14F-4D97-AF65-F5344CB8AC3E}">
        <p14:creationId xmlns:p14="http://schemas.microsoft.com/office/powerpoint/2010/main" val="3682342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par>
                                <p:cTn id="11" presetID="1" presetClass="entr" presetSubtype="0" fill="hold" nodeType="withEffect">
                                  <p:stCondLst>
                                    <p:cond delay="0"/>
                                  </p:stCondLst>
                                  <p:childTnLst>
                                    <p:set>
                                      <p:cBhvr>
                                        <p:cTn id="12"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613048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2.4: Normalization &amp; Standardization…</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2</a:t>
            </a:r>
            <a:endParaRPr lang="en-IN" dirty="0">
              <a:solidFill>
                <a:schemeClr val="bg1">
                  <a:lumMod val="75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995564216"/>
              </p:ext>
            </p:extLst>
          </p:nvPr>
        </p:nvGraphicFramePr>
        <p:xfrm>
          <a:off x="478630" y="1361281"/>
          <a:ext cx="8365332" cy="2103120"/>
        </p:xfrm>
        <a:graphic>
          <a:graphicData uri="http://schemas.openxmlformats.org/drawingml/2006/table">
            <a:tbl>
              <a:tblPr firstRow="1" bandRow="1">
                <a:tableStyleId>{FABFCF23-3B69-468F-B69F-88F6DE6A72F2}</a:tableStyleId>
              </a:tblPr>
              <a:tblGrid>
                <a:gridCol w="2091333"/>
                <a:gridCol w="2091333"/>
                <a:gridCol w="2091333"/>
                <a:gridCol w="2091333"/>
              </a:tblGrid>
              <a:tr h="370840">
                <a:tc>
                  <a:txBody>
                    <a:bodyPr/>
                    <a:lstStyle/>
                    <a:p>
                      <a:pPr algn="ctr"/>
                      <a:r>
                        <a:rPr lang="en-US" dirty="0" smtClean="0"/>
                        <a:t>Name of the Numeric Attribute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Actual</a:t>
                      </a:r>
                      <a:r>
                        <a:rPr lang="en-US" baseline="0" dirty="0" smtClean="0"/>
                        <a:t> Characteristics</a:t>
                      </a:r>
                    </a:p>
                    <a:p>
                      <a:pPr algn="ctr"/>
                      <a:r>
                        <a:rPr lang="en-US" baseline="0" dirty="0" smtClean="0"/>
                        <a:t>(Min, Max, Mean &amp; SD)</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Characteristics After Normalization</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US" dirty="0" smtClean="0"/>
                    </a:p>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89448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3</a:t>
            </a:r>
            <a:endParaRPr sz="3200" dirty="0"/>
          </a:p>
        </p:txBody>
      </p:sp>
    </p:spTree>
    <p:extLst>
      <p:ext uri="{BB962C8B-B14F-4D97-AF65-F5344CB8AC3E}">
        <p14:creationId xmlns:p14="http://schemas.microsoft.com/office/powerpoint/2010/main" val="11621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contact-lenses.arff dataset and explore it</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Change </a:t>
            </a:r>
            <a:r>
              <a:rPr lang="en" dirty="0" smtClean="0"/>
              <a:t>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3</a:t>
            </a:r>
            <a:endParaRPr lang="en-IN" dirty="0">
              <a:solidFill>
                <a:schemeClr val="bg1">
                  <a:lumMod val="75000"/>
                </a:schemeClr>
              </a:solidFill>
            </a:endParaRPr>
          </a:p>
        </p:txBody>
      </p:sp>
    </p:spTree>
    <p:extLst>
      <p:ext uri="{BB962C8B-B14F-4D97-AF65-F5344CB8AC3E}">
        <p14:creationId xmlns:p14="http://schemas.microsoft.com/office/powerpoint/2010/main" val="371821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3.1: Load conntact-lenses.arff and explore it </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Go to Explorer </a:t>
            </a:r>
            <a:r>
              <a:rPr lang="en-US" sz="2000" dirty="0" smtClean="0">
                <a:sym typeface="Wingdings" panose="05000000000000000000" pitchFamily="2" charset="2"/>
              </a:rPr>
              <a:t>  </a:t>
            </a:r>
            <a:r>
              <a:rPr lang="en-US" sz="2000" dirty="0" err="1" smtClean="0">
                <a:sym typeface="Wingdings" panose="05000000000000000000" pitchFamily="2" charset="2"/>
              </a:rPr>
              <a:t>OpenFile</a:t>
            </a:r>
            <a:r>
              <a:rPr lang="en-US" sz="2000" dirty="0" smtClean="0">
                <a:sym typeface="Wingdings" panose="05000000000000000000" pitchFamily="2" charset="2"/>
              </a:rPr>
              <a:t>  Browse C:/Program Files/</a:t>
            </a:r>
            <a:r>
              <a:rPr lang="en-US" sz="2000" dirty="0" err="1" smtClean="0">
                <a:sym typeface="Wingdings" panose="05000000000000000000" pitchFamily="2" charset="2"/>
              </a:rPr>
              <a:t>Weks</a:t>
            </a:r>
            <a:r>
              <a:rPr lang="en-US" sz="2000" dirty="0" smtClean="0">
                <a:sym typeface="Wingdings" panose="05000000000000000000" pitchFamily="2" charset="2"/>
              </a:rPr>
              <a:t>-x-x-x/data  open contact-</a:t>
            </a:r>
            <a:r>
              <a:rPr lang="en-US" sz="2000" dirty="0" err="1" smtClean="0">
                <a:sym typeface="Wingdings" panose="05000000000000000000" pitchFamily="2" charset="2"/>
              </a:rPr>
              <a:t>lenses.arff</a:t>
            </a:r>
            <a:r>
              <a:rPr lang="en-US" sz="2000" dirty="0" smtClean="0">
                <a:sym typeface="Wingdings" panose="05000000000000000000" pitchFamily="2" charset="2"/>
              </a:rPr>
              <a:t> file.</a:t>
            </a: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428500307"/>
              </p:ext>
            </p:extLst>
          </p:nvPr>
        </p:nvGraphicFramePr>
        <p:xfrm>
          <a:off x="1185862" y="2121698"/>
          <a:ext cx="6829426" cy="2956560"/>
        </p:xfrm>
        <a:graphic>
          <a:graphicData uri="http://schemas.openxmlformats.org/drawingml/2006/table">
            <a:tbl>
              <a:tblPr firstRow="1" bandRow="1">
                <a:tableStyleId>{793D81CF-94F2-401A-BA57-92F5A7B2D0C5}</a:tableStyleId>
              </a:tblPr>
              <a:tblGrid>
                <a:gridCol w="1978819"/>
                <a:gridCol w="4850607"/>
              </a:tblGrid>
              <a:tr h="249092">
                <a:tc>
                  <a:txBody>
                    <a:bodyPr/>
                    <a:lstStyle/>
                    <a:p>
                      <a:pPr algn="ctr"/>
                      <a:r>
                        <a:rPr lang="en-US" dirty="0" smtClean="0"/>
                        <a:t>Attribute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aseline="0" dirty="0" smtClean="0"/>
                        <a:t>States and their meaning</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age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p>
                    <a:p>
                      <a:pPr marL="400050" indent="-400050">
                        <a:buFont typeface="+mj-lt"/>
                        <a:buAutoNum type="romanLcPeriod"/>
                      </a:pPr>
                      <a:r>
                        <a:rPr lang="en-US" sz="1200" baseline="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spectacle-prescript</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astigmatism</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3456">
                <a:tc>
                  <a:txBody>
                    <a:bodyPr/>
                    <a:lstStyle/>
                    <a:p>
                      <a:pPr algn="ctr"/>
                      <a:r>
                        <a:rPr lang="en-US" dirty="0" smtClean="0"/>
                        <a:t> tear-prod-rate</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7821">
                <a:tc>
                  <a:txBody>
                    <a:bodyPr/>
                    <a:lstStyle/>
                    <a:p>
                      <a:pPr algn="ctr"/>
                      <a:r>
                        <a:rPr lang="en-US" dirty="0" smtClean="0"/>
                        <a:t> contact-lenses</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200" dirty="0" smtClean="0"/>
                        <a:t> </a:t>
                      </a:r>
                    </a:p>
                    <a:p>
                      <a:pPr marL="400050" indent="-400050">
                        <a:buFont typeface="+mj-lt"/>
                        <a:buAutoNum type="romanLcPeriod"/>
                      </a:pPr>
                      <a:r>
                        <a:rPr lang="en-US" sz="1200" dirty="0" smtClean="0"/>
                        <a:t> </a:t>
                      </a:r>
                    </a:p>
                    <a:p>
                      <a:pPr marL="400050" indent="-400050">
                        <a:buFont typeface="+mj-lt"/>
                        <a:buAutoNum type="romanLcPeriod"/>
                      </a:pPr>
                      <a:r>
                        <a:rPr lang="en-US" sz="1200" dirty="0" smtClean="0"/>
                        <a:t> </a:t>
                      </a:r>
                      <a:endParaRPr lang="en-IN"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3114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It is a data mining process that finds features which occur together or features that are correlated</a:t>
            </a:r>
            <a:r>
              <a:rPr lang="en-US" sz="1800" dirty="0" smtClean="0"/>
              <a:t>.</a:t>
            </a:r>
          </a:p>
          <a:p>
            <a:pPr marL="742950" lvl="1" indent="-285750" algn="just">
              <a:spcAft>
                <a:spcPts val="600"/>
              </a:spcAft>
              <a:buSzPts val="1100"/>
              <a:buFont typeface="Wingdings" panose="05000000000000000000" pitchFamily="2" charset="2"/>
              <a:buChar char="§"/>
            </a:pPr>
            <a:r>
              <a:rPr lang="en-US" sz="1800" dirty="0" smtClean="0"/>
              <a:t>Applications:</a:t>
            </a:r>
          </a:p>
          <a:p>
            <a:pPr marL="1200150" lvl="2" indent="-285750" algn="just">
              <a:spcAft>
                <a:spcPts val="600"/>
              </a:spcAft>
              <a:buSzPts val="1100"/>
              <a:buFont typeface="Arial" panose="020B0604020202020204" pitchFamily="34" charset="0"/>
              <a:buChar char="•"/>
            </a:pPr>
            <a:r>
              <a:rPr lang="en-US" sz="1600" dirty="0" smtClean="0"/>
              <a:t>Market Basket Analysis </a:t>
            </a:r>
          </a:p>
          <a:p>
            <a:pPr marL="1200150" lvl="2" indent="-285750" algn="just">
              <a:spcAft>
                <a:spcPts val="600"/>
              </a:spcAft>
              <a:buSzPts val="1100"/>
              <a:buFont typeface="Arial" panose="020B0604020202020204" pitchFamily="34" charset="0"/>
              <a:buChar char="•"/>
            </a:pPr>
            <a:r>
              <a:rPr lang="en-US" sz="1600" dirty="0" smtClean="0"/>
              <a:t>Cross Marketing</a:t>
            </a:r>
            <a:endParaRPr lang="en-US" sz="1600" dirty="0"/>
          </a:p>
          <a:p>
            <a:pPr marL="457200" lvl="1" indent="0" algn="just">
              <a:spcAft>
                <a:spcPts val="600"/>
              </a:spcAft>
              <a:buSzPts val="1100"/>
              <a:buNone/>
            </a:pP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35442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a:t>Association rules are mined out after frequent </a:t>
            </a:r>
            <a:r>
              <a:rPr lang="en-US" sz="1800" dirty="0" err="1"/>
              <a:t>itemsets</a:t>
            </a:r>
            <a:r>
              <a:rPr lang="en-US" sz="1800" dirty="0"/>
              <a:t> in a big dataset </a:t>
            </a:r>
            <a:r>
              <a:rPr lang="en-US" sz="1800" dirty="0" smtClean="0"/>
              <a:t>which can be found using algorithms </a:t>
            </a:r>
            <a:r>
              <a:rPr lang="en-US" sz="1800" dirty="0"/>
              <a:t>such as </a:t>
            </a:r>
            <a:r>
              <a:rPr lang="en-US" sz="1800" dirty="0" err="1"/>
              <a:t>Apriori</a:t>
            </a:r>
            <a:r>
              <a:rPr lang="en-US" sz="1800" dirty="0"/>
              <a:t> and FP Growth. </a:t>
            </a:r>
            <a:endParaRPr lang="en-US" sz="1800" dirty="0" smtClean="0"/>
          </a:p>
          <a:p>
            <a:pPr marL="742950" lvl="1" indent="-285750" algn="just">
              <a:spcAft>
                <a:spcPts val="600"/>
              </a:spcAft>
              <a:buSzPts val="1100"/>
              <a:buFont typeface="Wingdings" panose="05000000000000000000" pitchFamily="2" charset="2"/>
              <a:buChar char="§"/>
            </a:pPr>
            <a:r>
              <a:rPr lang="en-US" sz="1800" dirty="0" smtClean="0"/>
              <a:t>Frequent </a:t>
            </a:r>
            <a:r>
              <a:rPr lang="en-US" sz="1800" dirty="0" err="1"/>
              <a:t>Itemset</a:t>
            </a:r>
            <a:r>
              <a:rPr lang="en-US" sz="1800" dirty="0"/>
              <a:t> mining mines data using support and confidence measures.</a:t>
            </a:r>
            <a:endParaRPr lang="en-US" sz="1800" dirty="0" smtClean="0"/>
          </a:p>
          <a:p>
            <a:pPr marL="742950" lvl="1" indent="-285750" algn="just">
              <a:spcAft>
                <a:spcPts val="600"/>
              </a:spcAft>
              <a:buSzPts val="1100"/>
              <a:buFont typeface="Wingdings" panose="05000000000000000000" pitchFamily="2" charset="2"/>
              <a:buChar char="q"/>
            </a:pPr>
            <a:endParaRPr lang="en-US" sz="23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mc:AlternateContent xmlns:mc="http://schemas.openxmlformats.org/markup-compatibility/2006" xmlns:a14="http://schemas.microsoft.com/office/drawing/2010/main">
        <mc:Choice Requires="a14">
          <p:sp>
            <p:nvSpPr>
              <p:cNvPr id="2" name="TextBox 1"/>
              <p:cNvSpPr txBox="1"/>
              <p:nvPr/>
            </p:nvSpPr>
            <p:spPr>
              <a:xfrm>
                <a:off x="1924833" y="3518296"/>
                <a:ext cx="5294334"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𝑠𝑢𝑝𝑝𝑜𝑟𝑡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den>
                      </m:f>
                    </m:oMath>
                  </m:oMathPara>
                </a14:m>
                <a:endParaRPr lang="en-US" b="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924833" y="3518296"/>
                <a:ext cx="5294334" cy="447302"/>
              </a:xfrm>
              <a:prstGeom prst="rect">
                <a:avLst/>
              </a:prstGeom>
              <a:blipFill rotWithShape="0">
                <a:blip r:embed="rId3"/>
                <a:stretch>
                  <a:fillRect l="-576" t="-2703" r="-115" b="-1621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07937" y="4199335"/>
                <a:ext cx="6377002" cy="4473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𝑐𝑜𝑛𝑓𝑖𝑑𝑒𝑛𝑐𝑒</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𝑛𝑢𝑚</m:t>
                          </m:r>
                          <m:r>
                            <a:rPr lang="en-US" b="0" i="1" smtClean="0">
                              <a:latin typeface="Cambria Math" panose="02040503050406030204" pitchFamily="18" charset="0"/>
                            </a:rPr>
                            <m:t>𝑏</m:t>
                          </m:r>
                          <m:r>
                            <a:rPr lang="en-US" i="1">
                              <a:latin typeface="Cambria Math" panose="02040503050406030204" pitchFamily="18" charset="0"/>
                            </a:rPr>
                            <m:t>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𝑖𝑛𝑠𝑡𝑎𝑛𝑐𝑒𝑠</m:t>
                          </m:r>
                          <m:r>
                            <a:rPr lang="en-US" i="1">
                              <a:latin typeface="Cambria Math" panose="02040503050406030204" pitchFamily="18" charset="0"/>
                            </a:rPr>
                            <m:t> </m:t>
                          </m:r>
                          <m:r>
                            <a:rPr lang="en-US" i="1">
                              <a:latin typeface="Cambria Math" panose="02040503050406030204" pitchFamily="18" charset="0"/>
                            </a:rPr>
                            <m:t>𝑐𝑜𝑛𝑡𝑎𝑖𝑛𝑖𝑛𝑔</m:t>
                          </m:r>
                          <m:r>
                            <a:rPr lang="en-US" i="1">
                              <a:latin typeface="Cambria Math" panose="02040503050406030204" pitchFamily="18" charset="0"/>
                            </a:rPr>
                            <m:t> </m:t>
                          </m:r>
                          <m:r>
                            <a:rPr lang="en-US" i="1">
                              <a:latin typeface="Cambria Math" panose="02040503050406030204" pitchFamily="18" charset="0"/>
                            </a:rPr>
                            <m:t>𝑏𝑜𝑡h</m:t>
                          </m:r>
                          <m:r>
                            <a:rPr lang="en-US" i="1">
                              <a:latin typeface="Cambria Math" panose="02040503050406030204" pitchFamily="18" charset="0"/>
                            </a:rPr>
                            <m:t> </m:t>
                          </m: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𝐵</m:t>
                          </m:r>
                        </m:num>
                        <m:den>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𝑖𝑛𝑠𝑡𝑎𝑛𝑐𝑒𝑠</m:t>
                          </m:r>
                          <m:r>
                            <a:rPr lang="en-US" b="0" i="1" smtClean="0">
                              <a:latin typeface="Cambria Math" panose="02040503050406030204" pitchFamily="18" charset="0"/>
                            </a:rPr>
                            <m:t> </m:t>
                          </m:r>
                          <m:r>
                            <a:rPr lang="en-US" b="0" i="1" smtClean="0">
                              <a:latin typeface="Cambria Math" panose="02040503050406030204" pitchFamily="18" charset="0"/>
                            </a:rPr>
                            <m:t>𝑐𝑜𝑛𝑡𝑎𝑖𝑛𝑖𝑛𝑔</m:t>
                          </m:r>
                          <m:r>
                            <a:rPr lang="en-US" b="0" i="1" smtClean="0">
                              <a:latin typeface="Cambria Math" panose="02040503050406030204" pitchFamily="18" charset="0"/>
                            </a:rPr>
                            <m:t> </m:t>
                          </m:r>
                          <m:r>
                            <a:rPr lang="en-US" b="0" i="1" smtClean="0">
                              <a:latin typeface="Cambria Math" panose="02040503050406030204" pitchFamily="18" charset="0"/>
                            </a:rPr>
                            <m:t>𝐴</m:t>
                          </m:r>
                        </m:den>
                      </m:f>
                    </m:oMath>
                  </m:oMathPara>
                </a14:m>
                <a:endParaRPr lang="en-US" b="0" dirty="0" smtClean="0"/>
              </a:p>
            </p:txBody>
          </p:sp>
        </mc:Choice>
        <mc:Fallback xmlns="">
          <p:sp>
            <p:nvSpPr>
              <p:cNvPr id="6" name="TextBox 5"/>
              <p:cNvSpPr txBox="1">
                <a:spLocks noRot="1" noChangeAspect="1" noMove="1" noResize="1" noEditPoints="1" noAdjustHandles="1" noChangeArrowheads="1" noChangeShapeType="1" noTextEdit="1"/>
              </p:cNvSpPr>
              <p:nvPr/>
            </p:nvSpPr>
            <p:spPr>
              <a:xfrm>
                <a:off x="1507937" y="4199335"/>
                <a:ext cx="6377002" cy="447302"/>
              </a:xfrm>
              <a:prstGeom prst="rect">
                <a:avLst/>
              </a:prstGeom>
              <a:blipFill rotWithShape="0">
                <a:blip r:embed="rId4"/>
                <a:stretch>
                  <a:fillRect l="-382" t="-2740" b="-16438"/>
                </a:stretch>
              </a:blipFill>
            </p:spPr>
            <p:txBody>
              <a:bodyPr/>
              <a:lstStyle/>
              <a:p>
                <a:r>
                  <a:rPr lang="en-IN">
                    <a:noFill/>
                  </a:rPr>
                  <a:t> </a:t>
                </a:r>
              </a:p>
            </p:txBody>
          </p:sp>
        </mc:Fallback>
      </mc:AlternateContent>
    </p:spTree>
    <p:extLst>
      <p:ext uri="{BB962C8B-B14F-4D97-AF65-F5344CB8AC3E}">
        <p14:creationId xmlns:p14="http://schemas.microsoft.com/office/powerpoint/2010/main" val="82557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a:t>
            </a:r>
            <a:r>
              <a:rPr lang="en-US" sz="1800" dirty="0" smtClean="0"/>
              <a:t>Learner:</a:t>
            </a:r>
          </a:p>
          <a:p>
            <a:pPr marL="1200150" lvl="2" indent="-285750" algn="just">
              <a:spcAft>
                <a:spcPts val="600"/>
              </a:spcAft>
              <a:buSzPts val="1100"/>
              <a:buFont typeface="Arial" panose="020B0604020202020204" pitchFamily="34" charset="0"/>
              <a:buChar char="•"/>
            </a:pPr>
            <a:r>
              <a:rPr lang="en-US" sz="1800" dirty="0" smtClean="0"/>
              <a:t>Implements </a:t>
            </a:r>
            <a:r>
              <a:rPr lang="en-US" sz="1800" dirty="0" err="1" smtClean="0"/>
              <a:t>Apriori</a:t>
            </a:r>
            <a:r>
              <a:rPr lang="en-US" sz="1800" dirty="0" smtClean="0"/>
              <a:t> algorithm.</a:t>
            </a:r>
          </a:p>
          <a:p>
            <a:pPr marL="1200150" lvl="2" indent="-285750" algn="just">
              <a:spcAft>
                <a:spcPts val="600"/>
              </a:spcAft>
              <a:buSzPts val="1100"/>
              <a:buFont typeface="Arial" panose="020B0604020202020204" pitchFamily="34" charset="0"/>
              <a:buChar char="•"/>
            </a:pPr>
            <a:r>
              <a:rPr lang="en-US" sz="1800" dirty="0" smtClean="0"/>
              <a:t>Iteratively reduces the minimum support from its </a:t>
            </a:r>
            <a:r>
              <a:rPr lang="en-US" sz="1800" dirty="0" err="1" smtClean="0"/>
              <a:t>upperBound</a:t>
            </a:r>
            <a:r>
              <a:rPr lang="en-US" sz="1800" dirty="0" smtClean="0"/>
              <a:t> until</a:t>
            </a:r>
          </a:p>
          <a:p>
            <a:pPr marL="1657350" lvl="3" indent="-285750" algn="just">
              <a:spcAft>
                <a:spcPts val="600"/>
              </a:spcAft>
              <a:buSzPts val="1100"/>
              <a:buFontTx/>
              <a:buChar char="-"/>
            </a:pPr>
            <a:r>
              <a:rPr lang="en-US" sz="1600" dirty="0" smtClean="0"/>
              <a:t>it finds the required number of rules with the given minimum confidence or  </a:t>
            </a:r>
          </a:p>
          <a:p>
            <a:pPr marL="1657350" lvl="3" indent="-285750" algn="just">
              <a:spcAft>
                <a:spcPts val="600"/>
              </a:spcAft>
              <a:buSzPts val="1100"/>
              <a:buFontTx/>
              <a:buChar char="-"/>
            </a:pPr>
            <a:r>
              <a:rPr lang="en-US" sz="1600" dirty="0"/>
              <a:t>t</a:t>
            </a:r>
            <a:r>
              <a:rPr lang="en-US" sz="1600" dirty="0" smtClean="0"/>
              <a:t>he minimum support reaches </a:t>
            </a:r>
            <a:r>
              <a:rPr lang="en-US" sz="1600" dirty="0" err="1" smtClean="0"/>
              <a:t>lowerBound</a:t>
            </a:r>
            <a:endParaRPr lang="en-US" sz="20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72909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a:t>Apriori</a:t>
            </a:r>
            <a:r>
              <a:rPr lang="en-US" sz="1800" dirty="0"/>
              <a:t> Rule Learner </a:t>
            </a:r>
            <a:r>
              <a:rPr lang="en-US" sz="1800" dirty="0" smtClean="0"/>
              <a:t>…</a:t>
            </a:r>
          </a:p>
          <a:p>
            <a:pPr marL="1200150" lvl="2" indent="-285750" algn="just">
              <a:spcAft>
                <a:spcPts val="600"/>
              </a:spcAft>
              <a:buSzPts val="1100"/>
              <a:buFont typeface="Arial" panose="020B0604020202020204" pitchFamily="34" charset="0"/>
              <a:buChar char="•"/>
            </a:pPr>
            <a:r>
              <a:rPr lang="en-US" sz="1800" dirty="0" smtClean="0"/>
              <a:t>Default values:</a:t>
            </a:r>
          </a:p>
          <a:p>
            <a:pPr marL="1371600" lvl="3" indent="0" algn="just">
              <a:spcAft>
                <a:spcPts val="600"/>
              </a:spcAft>
              <a:buSzPts val="1100"/>
              <a:buNone/>
            </a:pPr>
            <a:r>
              <a:rPr lang="en-US" sz="1800" dirty="0" err="1" smtClean="0"/>
              <a:t>lowerBoundMinSupport</a:t>
            </a:r>
            <a:r>
              <a:rPr lang="en-US" sz="1800" dirty="0" smtClean="0"/>
              <a:t> = 0.1 (10%)</a:t>
            </a:r>
          </a:p>
          <a:p>
            <a:pPr marL="1371600" lvl="3" indent="0" algn="just">
              <a:spcAft>
                <a:spcPts val="600"/>
              </a:spcAft>
              <a:buSzPts val="1100"/>
              <a:buNone/>
            </a:pPr>
            <a:r>
              <a:rPr lang="en-US" sz="1800" dirty="0" err="1" smtClean="0"/>
              <a:t>upperBoundMinSupport</a:t>
            </a:r>
            <a:r>
              <a:rPr lang="en-US" sz="1800" dirty="0" smtClean="0"/>
              <a:t> = 1.0 (100%)</a:t>
            </a:r>
          </a:p>
          <a:p>
            <a:pPr marL="1371600" lvl="3" indent="0" algn="just">
              <a:spcAft>
                <a:spcPts val="600"/>
              </a:spcAft>
              <a:buSzPts val="1100"/>
              <a:buNone/>
            </a:pPr>
            <a:r>
              <a:rPr lang="en-US" sz="1800" dirty="0" err="1" smtClean="0"/>
              <a:t>metricType</a:t>
            </a:r>
            <a:r>
              <a:rPr lang="en-US" sz="1800" dirty="0" smtClean="0"/>
              <a:t> = Confidence</a:t>
            </a:r>
          </a:p>
          <a:p>
            <a:pPr marL="1371600" lvl="3" indent="0" algn="just">
              <a:spcAft>
                <a:spcPts val="600"/>
              </a:spcAft>
              <a:buSzPts val="1100"/>
              <a:buNone/>
            </a:pPr>
            <a:r>
              <a:rPr lang="en-US" sz="1800" dirty="0" err="1" smtClean="0"/>
              <a:t>minMetric</a:t>
            </a:r>
            <a:r>
              <a:rPr lang="en-US" sz="1800" dirty="0" smtClean="0"/>
              <a:t> = 0.9 (90%)</a:t>
            </a:r>
          </a:p>
          <a:p>
            <a:pPr marL="1371600" lvl="3" indent="0" algn="just">
              <a:spcAft>
                <a:spcPts val="600"/>
              </a:spcAft>
              <a:buSzPts val="1100"/>
              <a:buNone/>
            </a:pPr>
            <a:r>
              <a:rPr lang="en-US" sz="1800" dirty="0" err="1" smtClean="0"/>
              <a:t>numRules</a:t>
            </a:r>
            <a:r>
              <a:rPr lang="en-US" sz="1800" dirty="0" smtClean="0"/>
              <a:t> = 10</a:t>
            </a:r>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spTree>
    <p:extLst>
      <p:ext uri="{BB962C8B-B14F-4D97-AF65-F5344CB8AC3E}">
        <p14:creationId xmlns:p14="http://schemas.microsoft.com/office/powerpoint/2010/main" val="221543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200150" lvl="2" indent="-285750" algn="just">
              <a:spcAft>
                <a:spcPts val="600"/>
              </a:spcAft>
              <a:buSzPts val="1100"/>
              <a:buFont typeface="Arial" panose="020B0604020202020204" pitchFamily="34" charset="0"/>
              <a:buChar char="•"/>
            </a:pPr>
            <a:r>
              <a:rPr lang="en-US" sz="1800" dirty="0" smtClean="0"/>
              <a:t>Steps:</a:t>
            </a:r>
          </a:p>
          <a:p>
            <a:pPr marL="1771650" lvl="3" indent="-400050" algn="just">
              <a:spcAft>
                <a:spcPts val="600"/>
              </a:spcAft>
              <a:buSzPts val="1100"/>
              <a:buFont typeface="+mj-lt"/>
              <a:buAutoNum type="romanUcPeriod"/>
            </a:pPr>
            <a:r>
              <a:rPr lang="en-US" sz="1600" dirty="0" smtClean="0"/>
              <a:t>Select Associate </a:t>
            </a:r>
            <a:r>
              <a:rPr lang="en-US" sz="1600" dirty="0" smtClean="0">
                <a:sym typeface="Wingdings" panose="05000000000000000000" pitchFamily="2" charset="2"/>
              </a:rPr>
              <a:t> Choose  associations  </a:t>
            </a:r>
            <a:r>
              <a:rPr lang="en-US" sz="1600" dirty="0" err="1" smtClean="0">
                <a:sym typeface="Wingdings" panose="05000000000000000000" pitchFamily="2" charset="2"/>
              </a:rPr>
              <a:t>Apriori</a:t>
            </a:r>
            <a:r>
              <a:rPr lang="en-US" sz="1600" dirty="0" smtClean="0">
                <a:sym typeface="Wingdings" panose="05000000000000000000" pitchFamily="2" charset="2"/>
              </a:rPr>
              <a:t>.</a:t>
            </a:r>
          </a:p>
          <a:p>
            <a:pPr marL="1771650" lvl="3" indent="-400050" algn="just">
              <a:spcAft>
                <a:spcPts val="600"/>
              </a:spcAft>
              <a:buSzPts val="1100"/>
              <a:buFont typeface="+mj-lt"/>
              <a:buAutoNum type="romanUcPeriod"/>
            </a:pPr>
            <a:r>
              <a:rPr lang="en-US" sz="1600" dirty="0" smtClean="0">
                <a:sym typeface="Wingdings" panose="05000000000000000000" pitchFamily="2" charset="2"/>
              </a:rPr>
              <a:t>Observe the default parameter values.</a:t>
            </a:r>
          </a:p>
          <a:p>
            <a:pPr marL="1771650" lvl="3" indent="-400050" algn="just">
              <a:spcAft>
                <a:spcPts val="600"/>
              </a:spcAft>
              <a:buSzPts val="1100"/>
              <a:buFont typeface="+mj-lt"/>
              <a:buAutoNum type="romanUcPeriod"/>
            </a:pPr>
            <a:r>
              <a:rPr lang="en-US" sz="1600" dirty="0" smtClean="0">
                <a:sym typeface="Wingdings" panose="05000000000000000000" pitchFamily="2" charset="2"/>
              </a:rPr>
              <a:t>Click on Start.</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5157788" y="3188088"/>
            <a:ext cx="3986212" cy="1952137"/>
          </a:xfrm>
          <a:prstGeom prst="rect">
            <a:avLst/>
          </a:prstGeom>
        </p:spPr>
      </p:pic>
    </p:spTree>
    <p:extLst>
      <p:ext uri="{BB962C8B-B14F-4D97-AF65-F5344CB8AC3E}">
        <p14:creationId xmlns:p14="http://schemas.microsoft.com/office/powerpoint/2010/main" val="404967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556927" y="2080725"/>
            <a:ext cx="3209544" cy="2743200"/>
          </a:xfrm>
          <a:prstGeom prst="rect">
            <a:avLst/>
          </a:prstGeom>
        </p:spPr>
      </p:pic>
      <p:pic>
        <p:nvPicPr>
          <p:cNvPr id="4" name="Picture 3"/>
          <p:cNvPicPr>
            <a:picLocks noChangeAspect="1"/>
          </p:cNvPicPr>
          <p:nvPr/>
        </p:nvPicPr>
        <p:blipFill>
          <a:blip r:embed="rId4"/>
          <a:stretch>
            <a:fillRect/>
          </a:stretch>
        </p:blipFill>
        <p:spPr>
          <a:xfrm>
            <a:off x="4080796" y="2080725"/>
            <a:ext cx="4969912" cy="2743200"/>
          </a:xfrm>
          <a:prstGeom prst="rect">
            <a:avLst/>
          </a:prstGeom>
        </p:spPr>
      </p:pic>
    </p:spTree>
    <p:extLst>
      <p:ext uri="{BB962C8B-B14F-4D97-AF65-F5344CB8AC3E}">
        <p14:creationId xmlns:p14="http://schemas.microsoft.com/office/powerpoint/2010/main" val="4021103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57322613"/>
              </p:ext>
            </p:extLst>
          </p:nvPr>
        </p:nvGraphicFramePr>
        <p:xfrm>
          <a:off x="1185863" y="2061368"/>
          <a:ext cx="7122318" cy="302260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Default 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r>
                        <a:rPr lang="en-US" sz="1200" dirty="0" smtClean="0"/>
                        <a:t>Minimum support = </a:t>
                      </a:r>
                    </a:p>
                    <a:p>
                      <a:r>
                        <a:rPr lang="en-US" sz="1200" dirty="0" smtClean="0"/>
                        <a:t>Minimum Metric &lt;Confidence&gt; = </a:t>
                      </a:r>
                    </a:p>
                    <a:p>
                      <a:r>
                        <a:rPr lang="en-US" sz="1200" dirty="0" smtClean="0"/>
                        <a:t>Number of cycles</a:t>
                      </a:r>
                      <a:r>
                        <a:rPr lang="en-US" sz="1200" baseline="0" dirty="0" smtClean="0"/>
                        <a:t> performed = </a:t>
                      </a:r>
                    </a:p>
                    <a:p>
                      <a:r>
                        <a:rPr lang="en-US" sz="1200" baseline="0" dirty="0" smtClean="0"/>
                        <a:t>Best rules found with confidence:</a:t>
                      </a:r>
                    </a:p>
                    <a:p>
                      <a:r>
                        <a:rPr lang="en-US" sz="1200" baseline="0" dirty="0" smtClean="0"/>
                        <a:t>1.</a:t>
                      </a:r>
                    </a:p>
                    <a:p>
                      <a:r>
                        <a:rPr lang="en-US" sz="1200" baseline="0" dirty="0" smtClean="0"/>
                        <a:t>2.</a:t>
                      </a:r>
                    </a:p>
                    <a:p>
                      <a:r>
                        <a:rPr lang="en-US" sz="1200" baseline="0" dirty="0" smtClean="0"/>
                        <a:t>3.</a:t>
                      </a:r>
                    </a:p>
                    <a:p>
                      <a:r>
                        <a:rPr lang="en-US" sz="1200" baseline="0" dirty="0" smtClean="0"/>
                        <a:t>4.</a:t>
                      </a:r>
                    </a:p>
                    <a:p>
                      <a:r>
                        <a:rPr lang="en-US" sz="1200" baseline="0" dirty="0" smtClean="0"/>
                        <a:t>5.</a:t>
                      </a:r>
                    </a:p>
                    <a:p>
                      <a:r>
                        <a:rPr lang="en-US" sz="1200" baseline="0" dirty="0" smtClean="0"/>
                        <a:t>6.</a:t>
                      </a:r>
                    </a:p>
                    <a:p>
                      <a:r>
                        <a:rPr lang="en-US" sz="1200" baseline="0" dirty="0" smtClean="0"/>
                        <a:t>7.</a:t>
                      </a:r>
                    </a:p>
                    <a:p>
                      <a:r>
                        <a:rPr lang="en-US" sz="1200" baseline="0" dirty="0" smtClean="0"/>
                        <a:t>8.</a:t>
                      </a:r>
                    </a:p>
                    <a:p>
                      <a:r>
                        <a:rPr lang="en-US" sz="1200" baseline="0" dirty="0" smtClean="0"/>
                        <a:t>9.</a:t>
                      </a:r>
                    </a:p>
                    <a:p>
                      <a:r>
                        <a:rPr lang="en-US" sz="1200" baseline="0" dirty="0" smtClean="0"/>
                        <a:t>10.</a:t>
                      </a:r>
                      <a:endParaRPr lang="en-IN" sz="1200" dirty="0"/>
                    </a:p>
                  </a:txBody>
                  <a:tcPr/>
                </a:tc>
              </a:tr>
            </a:tbl>
          </a:graphicData>
        </a:graphic>
      </p:graphicFrame>
    </p:spTree>
    <p:extLst>
      <p:ext uri="{BB962C8B-B14F-4D97-AF65-F5344CB8AC3E}">
        <p14:creationId xmlns:p14="http://schemas.microsoft.com/office/powerpoint/2010/main" val="4510976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3.3: Apply Apriori Algorithm with required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311140776"/>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9835248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3.3: Apply Apriori Algorithm with required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3</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62210627"/>
              </p:ext>
            </p:extLst>
          </p:nvPr>
        </p:nvGraphicFramePr>
        <p:xfrm>
          <a:off x="1185863" y="2061368"/>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2008514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685800" y="2340353"/>
            <a:ext cx="4707025" cy="805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3600" dirty="0" smtClean="0"/>
              <a:t>Association Rule Mining on Employee Data set</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4</a:t>
            </a:r>
            <a:endParaRPr sz="3200" dirty="0"/>
          </a:p>
        </p:txBody>
      </p:sp>
    </p:spTree>
    <p:extLst>
      <p:ext uri="{BB962C8B-B14F-4D97-AF65-F5344CB8AC3E}">
        <p14:creationId xmlns:p14="http://schemas.microsoft.com/office/powerpoint/2010/main" val="69616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par>
                                <p:cTn id="8" presetID="10" presetClass="entr" presetSubtype="0" fill="hold" grpId="0" nodeType="withEffect">
                                  <p:stCondLst>
                                    <p:cond delay="0"/>
                                  </p:stCondLst>
                                  <p:childTnLst>
                                    <p:set>
                                      <p:cBhvr>
                                        <p:cTn id="9" dur="1" fill="hold">
                                          <p:stCondLst>
                                            <p:cond delay="0"/>
                                          </p:stCondLst>
                                        </p:cTn>
                                        <p:tgtEl>
                                          <p:spTgt spid="579"/>
                                        </p:tgtEl>
                                        <p:attrNameLst>
                                          <p:attrName>style.visibility</p:attrName>
                                        </p:attrNameLst>
                                      </p:cBhvr>
                                      <p:to>
                                        <p:strVal val="visible"/>
                                      </p:to>
                                    </p:set>
                                    <p:animEffect transition="in" filter="fade">
                                      <p:cBhvr>
                                        <p:cTn id="10"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591407"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Create employee.arff dataset and load it into Weka</a:t>
            </a:r>
            <a:endParaRPr dirty="0"/>
          </a:p>
        </p:txBody>
      </p:sp>
      <p:sp>
        <p:nvSpPr>
          <p:cNvPr id="513" name="Google Shape;513;p62"/>
          <p:cNvSpPr txBox="1">
            <a:spLocks noGrp="1"/>
          </p:cNvSpPr>
          <p:nvPr>
            <p:ph type="subTitle" idx="8"/>
          </p:nvPr>
        </p:nvSpPr>
        <p:spPr>
          <a:xfrm>
            <a:off x="5660944"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mtClean="0"/>
              <a:t>Change </a:t>
            </a:r>
            <a:r>
              <a:rPr lang="en" dirty="0" smtClean="0"/>
              <a:t>the parameters and observe the results</a:t>
            </a:r>
            <a:endParaRPr dirty="0"/>
          </a:p>
        </p:txBody>
      </p:sp>
      <p:sp>
        <p:nvSpPr>
          <p:cNvPr id="514" name="Google Shape;514;p62"/>
          <p:cNvSpPr txBox="1">
            <a:spLocks noGrp="1"/>
          </p:cNvSpPr>
          <p:nvPr>
            <p:ph type="title" idx="4"/>
          </p:nvPr>
        </p:nvSpPr>
        <p:spPr>
          <a:xfrm>
            <a:off x="3855238"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6" name="Google Shape;516;p62"/>
          <p:cNvSpPr txBox="1">
            <a:spLocks noGrp="1"/>
          </p:cNvSpPr>
          <p:nvPr>
            <p:ph type="title" idx="2"/>
          </p:nvPr>
        </p:nvSpPr>
        <p:spPr>
          <a:xfrm>
            <a:off x="1286932"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8" name="Google Shape;518;p62"/>
          <p:cNvSpPr txBox="1">
            <a:spLocks noGrp="1"/>
          </p:cNvSpPr>
          <p:nvPr>
            <p:ph type="subTitle" idx="5"/>
          </p:nvPr>
        </p:nvSpPr>
        <p:spPr>
          <a:xfrm>
            <a:off x="3159713"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Apply Apriori algorithm with default parameters</a:t>
            </a:r>
            <a:endParaRPr dirty="0"/>
          </a:p>
        </p:txBody>
      </p:sp>
      <p:sp>
        <p:nvSpPr>
          <p:cNvPr id="520" name="Google Shape;520;p62"/>
          <p:cNvSpPr txBox="1">
            <a:spLocks noGrp="1"/>
          </p:cNvSpPr>
          <p:nvPr>
            <p:ph type="title" idx="7"/>
          </p:nvPr>
        </p:nvSpPr>
        <p:spPr>
          <a:xfrm>
            <a:off x="6423544" y="1969991"/>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spTree>
    <p:extLst>
      <p:ext uri="{BB962C8B-B14F-4D97-AF65-F5344CB8AC3E}">
        <p14:creationId xmlns:p14="http://schemas.microsoft.com/office/powerpoint/2010/main" val="34048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10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 calcmode="lin" valueType="num">
                                      <p:cBhvr additive="base">
                                        <p:cTn id="10"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513"/>
                                        </p:tgtEl>
                                        <p:attrNameLst>
                                          <p:attrName>style.visibility</p:attrName>
                                        </p:attrNameLst>
                                      </p:cBhvr>
                                      <p:to>
                                        <p:strVal val="visible"/>
                                      </p:to>
                                    </p:set>
                                    <p:anim calcmode="lin" valueType="num">
                                      <p:cBhvr additive="base">
                                        <p:cTn id="15" dur="1000"/>
                                        <p:tgtEl>
                                          <p:spTgt spid="513"/>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3" y="445025"/>
            <a:ext cx="6794858"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4.1: </a:t>
            </a:r>
            <a:r>
              <a:rPr lang="en-US" sz="2400" dirty="0" smtClean="0">
                <a:solidFill>
                  <a:schemeClr val="bg1">
                    <a:lumMod val="75000"/>
                  </a:schemeClr>
                </a:solidFill>
              </a:rPr>
              <a:t>Create </a:t>
            </a:r>
            <a:r>
              <a:rPr lang="en-US" sz="2400" dirty="0" err="1" smtClean="0">
                <a:solidFill>
                  <a:schemeClr val="bg1">
                    <a:lumMod val="75000"/>
                  </a:schemeClr>
                </a:solidFill>
              </a:rPr>
              <a:t>employee.arff</a:t>
            </a:r>
            <a:r>
              <a:rPr lang="en-US" sz="2400" dirty="0" smtClean="0">
                <a:solidFill>
                  <a:schemeClr val="bg1">
                    <a:lumMod val="75000"/>
                  </a:schemeClr>
                </a:solidFill>
              </a:rPr>
              <a:t> dataset and load </a:t>
            </a:r>
            <a:r>
              <a:rPr lang="en-US" sz="2400" dirty="0">
                <a:solidFill>
                  <a:schemeClr val="bg1">
                    <a:lumMod val="75000"/>
                  </a:schemeClr>
                </a:solidFill>
              </a:rPr>
              <a:t>it.</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Create </a:t>
            </a:r>
            <a:r>
              <a:rPr lang="en-US" sz="2000" dirty="0" err="1" smtClean="0"/>
              <a:t>employee.arff</a:t>
            </a:r>
            <a:r>
              <a:rPr lang="en-US" sz="2000" dirty="0" smtClean="0"/>
              <a:t> with following categorical attributes and load it.</a:t>
            </a:r>
            <a:endParaRPr lang="en-US" sz="2000" dirty="0" smtClean="0">
              <a:sym typeface="Wingdings" panose="05000000000000000000" pitchFamily="2" charset="2"/>
            </a:endParaRPr>
          </a:p>
          <a:p>
            <a:pPr marL="285750" lvl="0" indent="-285750" algn="just" rtl="0">
              <a:spcBef>
                <a:spcPts val="0"/>
              </a:spcBef>
              <a:spcAft>
                <a:spcPts val="600"/>
              </a:spcAft>
              <a:buClr>
                <a:schemeClr val="dk1"/>
              </a:buClr>
              <a:buSzPts val="1100"/>
              <a:buFont typeface="Wingdings" panose="05000000000000000000" pitchFamily="2" charset="2"/>
              <a:buChar char="q"/>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217738374"/>
              </p:ext>
            </p:extLst>
          </p:nvPr>
        </p:nvGraphicFramePr>
        <p:xfrm>
          <a:off x="5014912" y="1721168"/>
          <a:ext cx="3914776" cy="3322320"/>
        </p:xfrm>
        <a:graphic>
          <a:graphicData uri="http://schemas.openxmlformats.org/drawingml/2006/table">
            <a:tbl>
              <a:tblPr firstRow="1" bandRow="1">
                <a:tableStyleId>{793D81CF-94F2-401A-BA57-92F5A7B2D0C5}</a:tableStyleId>
              </a:tblPr>
              <a:tblGrid>
                <a:gridCol w="1779445"/>
                <a:gridCol w="2135331"/>
              </a:tblGrid>
              <a:tr h="247383">
                <a:tc>
                  <a:txBody>
                    <a:bodyPr/>
                    <a:lstStyle/>
                    <a:p>
                      <a:pPr algn="ctr"/>
                      <a:r>
                        <a:rPr lang="en-US" sz="1100" dirty="0" smtClean="0"/>
                        <a:t>Attribute</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smtClean="0"/>
                        <a:t>States</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smtClean="0"/>
                        <a:t>Designation</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baseline="0" dirty="0" smtClean="0"/>
                        <a:t>Manager </a:t>
                      </a:r>
                    </a:p>
                    <a:p>
                      <a:pPr marL="400050" indent="-400050">
                        <a:buFont typeface="+mj-lt"/>
                        <a:buAutoNum type="romanLcPeriod"/>
                      </a:pPr>
                      <a:r>
                        <a:rPr lang="en-US" sz="1100" baseline="0" dirty="0" smtClean="0"/>
                        <a:t>Developer </a:t>
                      </a:r>
                    </a:p>
                    <a:p>
                      <a:pPr marL="400050" indent="-400050">
                        <a:buFont typeface="+mj-lt"/>
                        <a:buAutoNum type="romanLcPeriod"/>
                      </a:pPr>
                      <a:r>
                        <a:rPr lang="en-US" sz="1100" baseline="0" dirty="0" smtClean="0"/>
                        <a:t>Tester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smtClean="0"/>
                        <a:t>Beneficiary</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 </a:t>
                      </a:r>
                    </a:p>
                    <a:p>
                      <a:pPr marL="400050" indent="-400050">
                        <a:buFont typeface="+mj-lt"/>
                        <a:buAutoNum type="romanLcPeriod"/>
                      </a:pPr>
                      <a:r>
                        <a:rPr lang="en-US" sz="1100" dirty="0" smtClean="0"/>
                        <a:t>No</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smtClean="0"/>
                        <a:t>GPF</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a:t>
                      </a:r>
                    </a:p>
                    <a:p>
                      <a:pPr marL="400050" indent="-400050">
                        <a:buFont typeface="+mj-lt"/>
                        <a:buAutoNum type="romanLcPeriod"/>
                      </a:pPr>
                      <a:r>
                        <a:rPr lang="en-US" sz="1100" dirty="0" smtClean="0"/>
                        <a:t>No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smtClean="0"/>
                        <a:t>Salary</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Low</a:t>
                      </a:r>
                    </a:p>
                    <a:p>
                      <a:pPr marL="400050" indent="-400050">
                        <a:buFont typeface="+mj-lt"/>
                        <a:buAutoNum type="romanLcPeriod"/>
                      </a:pPr>
                      <a:r>
                        <a:rPr lang="en-US" sz="1100" dirty="0" smtClean="0"/>
                        <a:t>Medium</a:t>
                      </a:r>
                    </a:p>
                    <a:p>
                      <a:pPr marL="400050" indent="-400050">
                        <a:buFont typeface="+mj-lt"/>
                        <a:buAutoNum type="romanLcPeriod"/>
                      </a:pPr>
                      <a:r>
                        <a:rPr lang="en-US" sz="1100" dirty="0" smtClean="0"/>
                        <a:t>High</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59167">
                <a:tc>
                  <a:txBody>
                    <a:bodyPr/>
                    <a:lstStyle/>
                    <a:p>
                      <a:pPr algn="ctr"/>
                      <a:r>
                        <a:rPr lang="en-US" sz="1100" dirty="0" err="1" smtClean="0"/>
                        <a:t>CreditRating</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Poor</a:t>
                      </a:r>
                    </a:p>
                    <a:p>
                      <a:pPr marL="400050" indent="-400050">
                        <a:buFont typeface="+mj-lt"/>
                        <a:buAutoNum type="romanLcPeriod"/>
                      </a:pPr>
                      <a:r>
                        <a:rPr lang="en-US" sz="1100" dirty="0" smtClean="0"/>
                        <a:t>Fair</a:t>
                      </a:r>
                    </a:p>
                    <a:p>
                      <a:pPr marL="400050" indent="-400050">
                        <a:buFont typeface="+mj-lt"/>
                        <a:buAutoNum type="romanLcPeriod"/>
                      </a:pPr>
                      <a:r>
                        <a:rPr lang="en-US" sz="1100" dirty="0" smtClean="0"/>
                        <a:t>Excellent  </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9405">
                <a:tc>
                  <a:txBody>
                    <a:bodyPr/>
                    <a:lstStyle/>
                    <a:p>
                      <a:pPr algn="ctr"/>
                      <a:r>
                        <a:rPr lang="en-US" sz="1100" dirty="0" err="1" smtClean="0"/>
                        <a:t>BankLoan</a:t>
                      </a:r>
                      <a:endParaRPr lang="en-IN" sz="11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00050" indent="-400050">
                        <a:buFont typeface="+mj-lt"/>
                        <a:buAutoNum type="romanLcPeriod"/>
                      </a:pPr>
                      <a:r>
                        <a:rPr lang="en-US" sz="1100" dirty="0" smtClean="0"/>
                        <a:t>Yes</a:t>
                      </a:r>
                    </a:p>
                    <a:p>
                      <a:pPr marL="400050" indent="-400050">
                        <a:buFont typeface="+mj-lt"/>
                        <a:buAutoNum type="romanLcPeriod"/>
                      </a:pPr>
                      <a:r>
                        <a:rPr lang="en-US" sz="1100" dirty="0" smtClean="0"/>
                        <a:t>No</a:t>
                      </a:r>
                      <a:endParaRPr lang="en-IN"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5162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066321" cy="572700"/>
          </a:xfrm>
          <a:prstGeom prst="rect">
            <a:avLst/>
          </a:prstGeom>
        </p:spPr>
        <p:txBody>
          <a:bodyPr spcFirstLastPara="1" wrap="square" lIns="91425" tIns="91425" rIns="91425" bIns="91425" anchor="t" anchorCtr="0">
            <a:noAutofit/>
          </a:bodyPr>
          <a:lstStyle/>
          <a:p>
            <a:r>
              <a:rPr lang="en" sz="2400" dirty="0" smtClean="0">
                <a:solidFill>
                  <a:schemeClr val="bg1">
                    <a:lumMod val="75000"/>
                  </a:schemeClr>
                </a:solidFill>
              </a:rPr>
              <a:t>Task 4.1: </a:t>
            </a:r>
            <a:r>
              <a:rPr lang="en-US" sz="2400" dirty="0" smtClean="0">
                <a:solidFill>
                  <a:schemeClr val="bg1">
                    <a:lumMod val="75000"/>
                  </a:schemeClr>
                </a:solidFill>
              </a:rPr>
              <a:t>Create </a:t>
            </a:r>
            <a:r>
              <a:rPr lang="en-US" sz="2400" dirty="0" err="1" smtClean="0">
                <a:solidFill>
                  <a:schemeClr val="bg1">
                    <a:lumMod val="75000"/>
                  </a:schemeClr>
                </a:solidFill>
              </a:rPr>
              <a:t>employee.arff</a:t>
            </a:r>
            <a:r>
              <a:rPr lang="en-US" sz="2400" dirty="0" smtClean="0">
                <a:solidFill>
                  <a:schemeClr val="bg1">
                    <a:lumMod val="75000"/>
                  </a:schemeClr>
                </a:solidFill>
              </a:rPr>
              <a:t> dataset and load it…</a:t>
            </a:r>
            <a:r>
              <a:rPr lang="en-US" sz="2400" dirty="0">
                <a:solidFill>
                  <a:schemeClr val="bg1">
                    <a:lumMod val="75000"/>
                  </a:schemeClr>
                </a:solidFill>
              </a:rPr>
              <a:t/>
            </a:r>
            <a:br>
              <a:rPr lang="en-US" sz="2400" dirty="0">
                <a:solidFill>
                  <a:schemeClr val="bg1">
                    <a:lumMod val="75000"/>
                  </a:schemeClr>
                </a:solidFill>
              </a:rPr>
            </a:br>
            <a:endParaRPr sz="2400" dirty="0">
              <a:solidFill>
                <a:schemeClr val="bg1">
                  <a:lumMod val="75000"/>
                </a:schemeClr>
              </a:solidFill>
            </a:endParaRPr>
          </a:p>
        </p:txBody>
      </p:sp>
      <p:sp>
        <p:nvSpPr>
          <p:cNvPr id="489" name="Google Shape;489;p60"/>
          <p:cNvSpPr txBox="1">
            <a:spLocks noGrp="1"/>
          </p:cNvSpPr>
          <p:nvPr>
            <p:ph type="body" idx="1"/>
          </p:nvPr>
        </p:nvSpPr>
        <p:spPr>
          <a:xfrm>
            <a:off x="713223" y="1154973"/>
            <a:ext cx="7717500" cy="3295800"/>
          </a:xfrm>
          <a:prstGeom prst="rect">
            <a:avLst/>
          </a:prstGeom>
        </p:spPr>
        <p:txBody>
          <a:bodyPr spcFirstLastPara="1" wrap="square" lIns="91425" tIns="91425" rIns="91425" bIns="91425" anchor="t" anchorCtr="0">
            <a:noAutofit/>
          </a:bodyPr>
          <a:lstStyle/>
          <a:p>
            <a:pPr marL="0" lvl="0" indent="0" algn="just" rtl="0">
              <a:spcBef>
                <a:spcPts val="0"/>
              </a:spcBef>
              <a:spcAft>
                <a:spcPts val="600"/>
              </a:spcAft>
              <a:buClr>
                <a:schemeClr val="dk1"/>
              </a:buClr>
              <a:buSzPts val="1100"/>
              <a:buNone/>
            </a:pPr>
            <a:endParaRPr lang="en-US" sz="2000" dirty="0" smtClean="0"/>
          </a:p>
          <a:p>
            <a:pPr marL="285750" lvl="0" indent="-285750" algn="l" rtl="0">
              <a:spcBef>
                <a:spcPts val="0"/>
              </a:spcBef>
              <a:spcAft>
                <a:spcPts val="0"/>
              </a:spcAft>
              <a:buClr>
                <a:schemeClr val="dk1"/>
              </a:buClr>
              <a:buSzPts val="1100"/>
              <a:buFont typeface="Wingdings" panose="05000000000000000000" pitchFamily="2" charset="2"/>
              <a:buChar char="q"/>
            </a:pPr>
            <a:endParaRPr lang="en-US" sz="2000" dirty="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sp>
        <p:nvSpPr>
          <p:cNvPr id="4" name="Rectangle 3"/>
          <p:cNvSpPr/>
          <p:nvPr/>
        </p:nvSpPr>
        <p:spPr>
          <a:xfrm>
            <a:off x="619721" y="989149"/>
            <a:ext cx="3145035" cy="393954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IN" sz="1000" dirty="0"/>
              <a:t>@relation employee</a:t>
            </a:r>
          </a:p>
          <a:p>
            <a:endParaRPr lang="en-IN" sz="1000" dirty="0"/>
          </a:p>
          <a:p>
            <a:r>
              <a:rPr lang="en-IN" sz="1000" dirty="0"/>
              <a:t>@attribute Designation {manager, developer, tester}</a:t>
            </a:r>
          </a:p>
          <a:p>
            <a:r>
              <a:rPr lang="en-IN" sz="1000" dirty="0"/>
              <a:t>@attribute Beneficiary {yes,  no}</a:t>
            </a:r>
          </a:p>
          <a:p>
            <a:r>
              <a:rPr lang="en-IN" sz="1000" dirty="0"/>
              <a:t>@attribute GPF {yes, no}</a:t>
            </a:r>
          </a:p>
          <a:p>
            <a:r>
              <a:rPr lang="en-IN" sz="1000" dirty="0"/>
              <a:t>@attribute </a:t>
            </a:r>
            <a:r>
              <a:rPr lang="en-IN" sz="1000" dirty="0" err="1"/>
              <a:t>Salay</a:t>
            </a:r>
            <a:r>
              <a:rPr lang="en-IN" sz="1000" dirty="0"/>
              <a:t> {low, medium, high}</a:t>
            </a:r>
          </a:p>
          <a:p>
            <a:r>
              <a:rPr lang="en-IN" sz="1000" dirty="0"/>
              <a:t>@attribute </a:t>
            </a:r>
            <a:r>
              <a:rPr lang="en-IN" sz="1000" dirty="0" err="1"/>
              <a:t>CreditRating</a:t>
            </a:r>
            <a:r>
              <a:rPr lang="en-IN" sz="1000" dirty="0"/>
              <a:t> {poor, fair, good}</a:t>
            </a:r>
          </a:p>
          <a:p>
            <a:r>
              <a:rPr lang="en-IN" sz="1000" dirty="0"/>
              <a:t>@attribute </a:t>
            </a:r>
            <a:r>
              <a:rPr lang="en-IN" sz="1000" dirty="0" err="1"/>
              <a:t>BankLoan</a:t>
            </a:r>
            <a:r>
              <a:rPr lang="en-IN" sz="1000" dirty="0"/>
              <a:t> {yes, no}</a:t>
            </a:r>
          </a:p>
          <a:p>
            <a:endParaRPr lang="en-IN" sz="1000" dirty="0"/>
          </a:p>
          <a:p>
            <a:r>
              <a:rPr lang="en-IN" sz="1000" dirty="0"/>
              <a:t>@data</a:t>
            </a:r>
          </a:p>
          <a:p>
            <a:r>
              <a:rPr lang="en-IN" sz="1000" dirty="0" err="1"/>
              <a:t>developer,yes,yes,medium,fair,no</a:t>
            </a:r>
            <a:endParaRPr lang="en-IN" sz="1000" dirty="0"/>
          </a:p>
          <a:p>
            <a:r>
              <a:rPr lang="en-IN" sz="1000" dirty="0" err="1"/>
              <a:t>tester,no,no,high,good,no</a:t>
            </a:r>
            <a:endParaRPr lang="en-IN" sz="1000" dirty="0"/>
          </a:p>
          <a:p>
            <a:r>
              <a:rPr lang="en-IN" sz="1000" dirty="0" err="1"/>
              <a:t>manager,yes,no,medium,fair,no</a:t>
            </a:r>
            <a:endParaRPr lang="en-IN" sz="1000" dirty="0"/>
          </a:p>
          <a:p>
            <a:r>
              <a:rPr lang="en-IN" sz="1000" dirty="0" err="1"/>
              <a:t>developer,yes,no,high,fair,yes</a:t>
            </a:r>
            <a:endParaRPr lang="en-IN" sz="1000" dirty="0"/>
          </a:p>
          <a:p>
            <a:r>
              <a:rPr lang="en-IN" sz="1000" dirty="0" err="1"/>
              <a:t>developer,yes,no,high,fair,no</a:t>
            </a:r>
            <a:endParaRPr lang="en-IN" sz="1000" dirty="0"/>
          </a:p>
          <a:p>
            <a:r>
              <a:rPr lang="en-IN" sz="1000" dirty="0" err="1"/>
              <a:t>developer,yes,yes,high,fair,yes</a:t>
            </a:r>
            <a:endParaRPr lang="en-IN" sz="1000" dirty="0"/>
          </a:p>
          <a:p>
            <a:r>
              <a:rPr lang="en-IN" sz="1000" dirty="0" err="1"/>
              <a:t>manager,yes,no,low,poor,no</a:t>
            </a:r>
            <a:endParaRPr lang="en-IN" sz="1000" dirty="0"/>
          </a:p>
          <a:p>
            <a:r>
              <a:rPr lang="en-IN" sz="1000" dirty="0" err="1"/>
              <a:t>manager,yes,yes,medium,fair,yes</a:t>
            </a:r>
            <a:endParaRPr lang="en-IN" sz="1000" dirty="0"/>
          </a:p>
          <a:p>
            <a:r>
              <a:rPr lang="en-IN" sz="1000" dirty="0" err="1"/>
              <a:t>manager,yes,no,high,good,no</a:t>
            </a:r>
            <a:endParaRPr lang="en-IN" sz="1000" dirty="0"/>
          </a:p>
          <a:p>
            <a:r>
              <a:rPr lang="en-IN" sz="1000" dirty="0" err="1"/>
              <a:t>developer,no,no,medium,good,no</a:t>
            </a:r>
            <a:endParaRPr lang="en-IN" sz="1000" dirty="0"/>
          </a:p>
          <a:p>
            <a:r>
              <a:rPr lang="en-IN" sz="1000" dirty="0" err="1"/>
              <a:t>tester,yes,no,medium,fair,no</a:t>
            </a:r>
            <a:endParaRPr lang="en-IN" sz="1000" dirty="0"/>
          </a:p>
          <a:p>
            <a:r>
              <a:rPr lang="en-IN" sz="1000" dirty="0" err="1"/>
              <a:t>developer,yes,no,medium,fair,yes</a:t>
            </a:r>
            <a:endParaRPr lang="en-IN" sz="1000" dirty="0"/>
          </a:p>
          <a:p>
            <a:r>
              <a:rPr lang="en-IN" sz="1000" dirty="0" err="1"/>
              <a:t>tester,no,no,low,fair,no</a:t>
            </a:r>
            <a:endParaRPr lang="en-IN" sz="1000" dirty="0"/>
          </a:p>
          <a:p>
            <a:r>
              <a:rPr lang="en-IN" sz="1000" dirty="0" err="1"/>
              <a:t>developer,yes,no,medium,good,no</a:t>
            </a:r>
            <a:endParaRPr lang="en-IN" sz="1000" dirty="0"/>
          </a:p>
          <a:p>
            <a:r>
              <a:rPr lang="en-IN" sz="1000" dirty="0" err="1"/>
              <a:t>developer,no,no,medium,good,no</a:t>
            </a:r>
            <a:endParaRPr lang="en-IN" sz="1000" dirty="0"/>
          </a:p>
        </p:txBody>
      </p:sp>
      <p:pic>
        <p:nvPicPr>
          <p:cNvPr id="5" name="Picture 4"/>
          <p:cNvPicPr>
            <a:picLocks noChangeAspect="1"/>
          </p:cNvPicPr>
          <p:nvPr/>
        </p:nvPicPr>
        <p:blipFill>
          <a:blip r:embed="rId3"/>
          <a:stretch>
            <a:fillRect/>
          </a:stretch>
        </p:blipFill>
        <p:spPr>
          <a:xfrm>
            <a:off x="4246382" y="1154973"/>
            <a:ext cx="4637237" cy="3480673"/>
          </a:xfrm>
          <a:prstGeom prst="rect">
            <a:avLst/>
          </a:prstGeom>
        </p:spPr>
      </p:pic>
    </p:spTree>
    <p:extLst>
      <p:ext uri="{BB962C8B-B14F-4D97-AF65-F5344CB8AC3E}">
        <p14:creationId xmlns:p14="http://schemas.microsoft.com/office/powerpoint/2010/main" val="348366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200150" lvl="2" indent="-285750" algn="just">
              <a:spcAft>
                <a:spcPts val="600"/>
              </a:spcAft>
              <a:buSzPts val="1100"/>
              <a:buFont typeface="Arial" panose="020B0604020202020204" pitchFamily="34" charset="0"/>
              <a:buChar char="•"/>
            </a:pPr>
            <a:r>
              <a:rPr lang="en-US" sz="1800" dirty="0" smtClean="0"/>
              <a:t>Steps:</a:t>
            </a:r>
          </a:p>
          <a:p>
            <a:pPr marL="1771650" lvl="3" indent="-400050" algn="just">
              <a:spcAft>
                <a:spcPts val="600"/>
              </a:spcAft>
              <a:buSzPts val="1100"/>
              <a:buFont typeface="+mj-lt"/>
              <a:buAutoNum type="romanUcPeriod"/>
            </a:pPr>
            <a:r>
              <a:rPr lang="en-US" sz="1600" dirty="0" smtClean="0"/>
              <a:t>Select Associate </a:t>
            </a:r>
            <a:r>
              <a:rPr lang="en-US" sz="1600" dirty="0" smtClean="0">
                <a:sym typeface="Wingdings" panose="05000000000000000000" pitchFamily="2" charset="2"/>
              </a:rPr>
              <a:t> Choose  associations  </a:t>
            </a:r>
            <a:r>
              <a:rPr lang="en-US" sz="1600" dirty="0" err="1" smtClean="0">
                <a:sym typeface="Wingdings" panose="05000000000000000000" pitchFamily="2" charset="2"/>
              </a:rPr>
              <a:t>Apriori</a:t>
            </a:r>
            <a:r>
              <a:rPr lang="en-US" sz="1600" dirty="0" smtClean="0">
                <a:sym typeface="Wingdings" panose="05000000000000000000" pitchFamily="2" charset="2"/>
              </a:rPr>
              <a:t>.</a:t>
            </a:r>
          </a:p>
          <a:p>
            <a:pPr marL="1771650" lvl="3" indent="-400050" algn="just">
              <a:spcAft>
                <a:spcPts val="600"/>
              </a:spcAft>
              <a:buSzPts val="1100"/>
              <a:buFont typeface="+mj-lt"/>
              <a:buAutoNum type="romanUcPeriod"/>
            </a:pPr>
            <a:r>
              <a:rPr lang="en-US" sz="1600" dirty="0" smtClean="0">
                <a:sym typeface="Wingdings" panose="05000000000000000000" pitchFamily="2" charset="2"/>
              </a:rPr>
              <a:t>Observe the default parameter values.</a:t>
            </a:r>
          </a:p>
          <a:p>
            <a:pPr marL="1771650" lvl="3" indent="-400050" algn="just">
              <a:spcAft>
                <a:spcPts val="600"/>
              </a:spcAft>
              <a:buSzPts val="1100"/>
              <a:buFont typeface="+mj-lt"/>
              <a:buAutoNum type="romanUcPeriod"/>
            </a:pPr>
            <a:r>
              <a:rPr lang="en-US" sz="1600" dirty="0" smtClean="0">
                <a:sym typeface="Wingdings" panose="05000000000000000000" pitchFamily="2" charset="2"/>
              </a:rPr>
              <a:t>Click on Start.</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pic>
        <p:nvPicPr>
          <p:cNvPr id="2" name="Picture 1"/>
          <p:cNvPicPr>
            <a:picLocks noChangeAspect="1"/>
          </p:cNvPicPr>
          <p:nvPr/>
        </p:nvPicPr>
        <p:blipFill>
          <a:blip r:embed="rId3"/>
          <a:stretch>
            <a:fillRect/>
          </a:stretch>
        </p:blipFill>
        <p:spPr>
          <a:xfrm>
            <a:off x="5157788" y="3188088"/>
            <a:ext cx="3986212" cy="1952137"/>
          </a:xfrm>
          <a:prstGeom prst="rect">
            <a:avLst/>
          </a:prstGeom>
        </p:spPr>
      </p:pic>
    </p:spTree>
    <p:extLst>
      <p:ext uri="{BB962C8B-B14F-4D97-AF65-F5344CB8AC3E}">
        <p14:creationId xmlns:p14="http://schemas.microsoft.com/office/powerpoint/2010/main" val="320961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796643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4</a:t>
            </a:r>
            <a:endParaRPr lang="en-IN" dirty="0">
              <a:solidFill>
                <a:schemeClr val="bg1">
                  <a:lumMod val="75000"/>
                </a:schemeClr>
              </a:solidFill>
            </a:endParaRPr>
          </a:p>
        </p:txBody>
      </p:sp>
      <p:pic>
        <p:nvPicPr>
          <p:cNvPr id="6" name="Picture 5"/>
          <p:cNvPicPr>
            <a:picLocks noChangeAspect="1"/>
          </p:cNvPicPr>
          <p:nvPr/>
        </p:nvPicPr>
        <p:blipFill>
          <a:blip r:embed="rId3"/>
          <a:stretch>
            <a:fillRect/>
          </a:stretch>
        </p:blipFill>
        <p:spPr>
          <a:xfrm>
            <a:off x="556927" y="2080725"/>
            <a:ext cx="3209544" cy="2743200"/>
          </a:xfrm>
          <a:prstGeom prst="rect">
            <a:avLst/>
          </a:prstGeom>
        </p:spPr>
      </p:pic>
      <p:pic>
        <p:nvPicPr>
          <p:cNvPr id="3" name="Picture 2"/>
          <p:cNvPicPr>
            <a:picLocks noChangeAspect="1"/>
          </p:cNvPicPr>
          <p:nvPr/>
        </p:nvPicPr>
        <p:blipFill>
          <a:blip r:embed="rId4"/>
          <a:stretch>
            <a:fillRect/>
          </a:stretch>
        </p:blipFill>
        <p:spPr>
          <a:xfrm>
            <a:off x="4486276" y="1499658"/>
            <a:ext cx="4457984" cy="3374274"/>
          </a:xfrm>
          <a:prstGeom prst="rect">
            <a:avLst/>
          </a:prstGeom>
        </p:spPr>
      </p:pic>
    </p:spTree>
    <p:extLst>
      <p:ext uri="{BB962C8B-B14F-4D97-AF65-F5344CB8AC3E}">
        <p14:creationId xmlns:p14="http://schemas.microsoft.com/office/powerpoint/2010/main" val="242474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607219" y="445025"/>
            <a:ext cx="81938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4.2: Apply Apriori Algorithm with default Parameters…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600"/>
              </a:spcAft>
              <a:buClr>
                <a:schemeClr val="dk1"/>
              </a:buClr>
              <a:buSzPts val="1100"/>
              <a:buFont typeface="Wingdings" panose="05000000000000000000" pitchFamily="2" charset="2"/>
              <a:buChar char="q"/>
            </a:pPr>
            <a:r>
              <a:rPr lang="en-US" sz="2000" dirty="0" smtClean="0"/>
              <a:t>Association Rule Mining…</a:t>
            </a:r>
          </a:p>
          <a:p>
            <a:pPr marL="742950" lvl="1" indent="-285750" algn="just">
              <a:spcAft>
                <a:spcPts val="600"/>
              </a:spcAft>
              <a:buSzPts val="1100"/>
              <a:buFont typeface="Wingdings" panose="05000000000000000000" pitchFamily="2" charset="2"/>
              <a:buChar char="§"/>
            </a:pPr>
            <a:r>
              <a:rPr lang="en-US" sz="1800" dirty="0" err="1" smtClean="0"/>
              <a:t>Apriori</a:t>
            </a:r>
            <a:r>
              <a:rPr lang="en-US" sz="1800" dirty="0" smtClean="0"/>
              <a:t> Rule Learner…</a:t>
            </a:r>
          </a:p>
          <a:p>
            <a:pPr marL="1771650" lvl="3" indent="-400050" algn="just">
              <a:spcAft>
                <a:spcPts val="600"/>
              </a:spcAft>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957322613"/>
              </p:ext>
            </p:extLst>
          </p:nvPr>
        </p:nvGraphicFramePr>
        <p:xfrm>
          <a:off x="1185863" y="2061368"/>
          <a:ext cx="7122318" cy="302260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Default 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r>
                        <a:rPr lang="en-US" sz="1200" dirty="0" smtClean="0"/>
                        <a:t>Minimum support = </a:t>
                      </a:r>
                    </a:p>
                    <a:p>
                      <a:r>
                        <a:rPr lang="en-US" sz="1200" dirty="0" smtClean="0"/>
                        <a:t>Minimum Metric &lt;Confidence&gt; = </a:t>
                      </a:r>
                    </a:p>
                    <a:p>
                      <a:r>
                        <a:rPr lang="en-US" sz="1200" dirty="0" smtClean="0"/>
                        <a:t>Number of cycles</a:t>
                      </a:r>
                      <a:r>
                        <a:rPr lang="en-US" sz="1200" baseline="0" dirty="0" smtClean="0"/>
                        <a:t> performed = </a:t>
                      </a:r>
                    </a:p>
                    <a:p>
                      <a:r>
                        <a:rPr lang="en-US" sz="1200" baseline="0" dirty="0" smtClean="0"/>
                        <a:t>Best rules found with confidence:</a:t>
                      </a:r>
                    </a:p>
                    <a:p>
                      <a:r>
                        <a:rPr lang="en-US" sz="1200" baseline="0" dirty="0" smtClean="0"/>
                        <a:t>1.</a:t>
                      </a:r>
                    </a:p>
                    <a:p>
                      <a:r>
                        <a:rPr lang="en-US" sz="1200" baseline="0" dirty="0" smtClean="0"/>
                        <a:t>2.</a:t>
                      </a:r>
                    </a:p>
                    <a:p>
                      <a:r>
                        <a:rPr lang="en-US" sz="1200" baseline="0" dirty="0" smtClean="0"/>
                        <a:t>3.</a:t>
                      </a:r>
                    </a:p>
                    <a:p>
                      <a:r>
                        <a:rPr lang="en-US" sz="1200" baseline="0" dirty="0" smtClean="0"/>
                        <a:t>4.</a:t>
                      </a:r>
                    </a:p>
                    <a:p>
                      <a:r>
                        <a:rPr lang="en-US" sz="1200" baseline="0" dirty="0" smtClean="0"/>
                        <a:t>5.</a:t>
                      </a:r>
                    </a:p>
                    <a:p>
                      <a:r>
                        <a:rPr lang="en-US" sz="1200" baseline="0" dirty="0" smtClean="0"/>
                        <a:t>6.</a:t>
                      </a:r>
                    </a:p>
                    <a:p>
                      <a:r>
                        <a:rPr lang="en-US" sz="1200" baseline="0" dirty="0" smtClean="0"/>
                        <a:t>7.</a:t>
                      </a:r>
                    </a:p>
                    <a:p>
                      <a:r>
                        <a:rPr lang="en-US" sz="1200" baseline="0" dirty="0" smtClean="0"/>
                        <a:t>8.</a:t>
                      </a:r>
                    </a:p>
                    <a:p>
                      <a:r>
                        <a:rPr lang="en-US" sz="1200" baseline="0" dirty="0" smtClean="0"/>
                        <a:t>9.</a:t>
                      </a:r>
                    </a:p>
                    <a:p>
                      <a:r>
                        <a:rPr lang="en-US" sz="1200" baseline="0" dirty="0" smtClean="0"/>
                        <a:t>10.</a:t>
                      </a:r>
                      <a:endParaRPr lang="en-IN" sz="1200" dirty="0"/>
                    </a:p>
                  </a:txBody>
                  <a:tcPr/>
                </a:tc>
              </a:tr>
            </a:tbl>
          </a:graphicData>
        </a:graphic>
      </p:graphicFrame>
    </p:spTree>
    <p:extLst>
      <p:ext uri="{BB962C8B-B14F-4D97-AF65-F5344CB8AC3E}">
        <p14:creationId xmlns:p14="http://schemas.microsoft.com/office/powerpoint/2010/main" val="34072080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2" y="445025"/>
            <a:ext cx="816645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4.3: Apply Apriori Algorithm with required Parameters.</a:t>
            </a:r>
            <a:endParaRPr sz="2400" dirty="0">
              <a:solidFill>
                <a:schemeClr val="bg1">
                  <a:lumMod val="75000"/>
                </a:schemeClr>
              </a:solidFill>
            </a:endParaRPr>
          </a:p>
        </p:txBody>
      </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a:t>
            </a:r>
            <a:r>
              <a:rPr lang="en-US" dirty="0">
                <a:solidFill>
                  <a:schemeClr val="bg1">
                    <a:lumMod val="75000"/>
                  </a:schemeClr>
                </a:solidFill>
              </a:rPr>
              <a:t>4</a:t>
            </a:r>
            <a:endParaRPr lang="en-IN" dirty="0">
              <a:solidFill>
                <a:schemeClr val="bg1">
                  <a:lumMod val="7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81175874"/>
              </p:ext>
            </p:extLst>
          </p:nvPr>
        </p:nvGraphicFramePr>
        <p:xfrm>
          <a:off x="792957" y="1272925"/>
          <a:ext cx="7122318" cy="3205480"/>
        </p:xfrm>
        <a:graphic>
          <a:graphicData uri="http://schemas.openxmlformats.org/drawingml/2006/table">
            <a:tbl>
              <a:tblPr firstRow="1" bandRow="1">
                <a:tableStyleId>{E3426B28-8646-44D9-9C52-A988CB586E4B}</a:tableStyleId>
              </a:tblPr>
              <a:tblGrid>
                <a:gridCol w="2476118"/>
                <a:gridCol w="4646200"/>
              </a:tblGrid>
              <a:tr h="370840">
                <a:tc>
                  <a:txBody>
                    <a:bodyPr/>
                    <a:lstStyle/>
                    <a:p>
                      <a:pPr algn="ctr"/>
                      <a:r>
                        <a:rPr lang="en-US" sz="1200" b="1" dirty="0" smtClean="0"/>
                        <a:t>Parameters</a:t>
                      </a:r>
                      <a:endParaRPr lang="en-IN" sz="1200" b="1" dirty="0"/>
                    </a:p>
                  </a:txBody>
                  <a:tcPr anchor="ctr"/>
                </a:tc>
                <a:tc>
                  <a:txBody>
                    <a:bodyPr/>
                    <a:lstStyle/>
                    <a:p>
                      <a:pPr algn="ctr"/>
                      <a:r>
                        <a:rPr lang="en-US" sz="1200" b="1" dirty="0" smtClean="0"/>
                        <a:t>Observations</a:t>
                      </a:r>
                      <a:endParaRPr lang="en-IN" sz="1200" b="1" dirty="0"/>
                    </a:p>
                  </a:txBody>
                  <a:tcPr anchor="ctr"/>
                </a:tc>
              </a:tr>
              <a:tr h="370840">
                <a:tc>
                  <a:txBody>
                    <a:bodyPr/>
                    <a:lstStyle/>
                    <a:p>
                      <a:pPr marL="0" lvl="3" indent="0" algn="just">
                        <a:spcAft>
                          <a:spcPts val="600"/>
                        </a:spcAft>
                        <a:buSzPts val="1100"/>
                        <a:buNone/>
                      </a:pPr>
                      <a:r>
                        <a:rPr lang="en-US" sz="1200" dirty="0" err="1" smtClean="0"/>
                        <a:t>lowerBoundMinSupport</a:t>
                      </a:r>
                      <a:r>
                        <a:rPr lang="en-US" sz="1200" dirty="0" smtClean="0"/>
                        <a:t> = </a:t>
                      </a:r>
                    </a:p>
                    <a:p>
                      <a:pPr marL="0" lvl="3" indent="0" algn="just">
                        <a:spcAft>
                          <a:spcPts val="600"/>
                        </a:spcAft>
                        <a:buSzPts val="1100"/>
                        <a:buNone/>
                      </a:pPr>
                      <a:r>
                        <a:rPr lang="en-US" sz="1200" dirty="0" err="1" smtClean="0"/>
                        <a:t>upperBoundMinSupport</a:t>
                      </a:r>
                      <a:r>
                        <a:rPr lang="en-US" sz="1200" dirty="0" smtClean="0"/>
                        <a:t> = </a:t>
                      </a:r>
                    </a:p>
                    <a:p>
                      <a:pPr marL="0" lvl="3" indent="0" algn="just">
                        <a:spcAft>
                          <a:spcPts val="600"/>
                        </a:spcAft>
                        <a:buSzPts val="1100"/>
                        <a:buNone/>
                      </a:pPr>
                      <a:r>
                        <a:rPr lang="en-US" sz="1200" dirty="0" err="1" smtClean="0"/>
                        <a:t>metricType</a:t>
                      </a:r>
                      <a:r>
                        <a:rPr lang="en-US" sz="1200" dirty="0" smtClean="0"/>
                        <a:t> = </a:t>
                      </a:r>
                    </a:p>
                    <a:p>
                      <a:pPr marL="0" lvl="3" indent="0" algn="just">
                        <a:spcAft>
                          <a:spcPts val="600"/>
                        </a:spcAft>
                        <a:buSzPts val="1100"/>
                        <a:buNone/>
                      </a:pPr>
                      <a:r>
                        <a:rPr lang="en-US" sz="1200" dirty="0" err="1" smtClean="0"/>
                        <a:t>minMetric</a:t>
                      </a:r>
                      <a:r>
                        <a:rPr lang="en-US" sz="1200" dirty="0" smtClean="0"/>
                        <a:t> = </a:t>
                      </a:r>
                    </a:p>
                    <a:p>
                      <a:pPr marL="0" lvl="3" indent="0" algn="l">
                        <a:spcAft>
                          <a:spcPts val="600"/>
                        </a:spcAft>
                        <a:buSzPts val="1100"/>
                        <a:buNone/>
                      </a:pPr>
                      <a:r>
                        <a:rPr lang="en-US" sz="1200" dirty="0" err="1" smtClean="0"/>
                        <a:t>numRules</a:t>
                      </a:r>
                      <a:r>
                        <a:rPr lang="en-US" sz="1200" dirty="0" smtClean="0"/>
                        <a:t> = </a:t>
                      </a:r>
                    </a:p>
                  </a:txBody>
                  <a:tcPr/>
                </a:tc>
                <a:tc>
                  <a:txBody>
                    <a:bodyPr/>
                    <a:lstStyle/>
                    <a:p>
                      <a:pPr>
                        <a:lnSpc>
                          <a:spcPct val="150000"/>
                        </a:lnSpc>
                      </a:pPr>
                      <a:r>
                        <a:rPr lang="en-US" sz="1200" dirty="0" smtClean="0"/>
                        <a:t>Minimum support = </a:t>
                      </a:r>
                    </a:p>
                    <a:p>
                      <a:pPr>
                        <a:lnSpc>
                          <a:spcPct val="150000"/>
                        </a:lnSpc>
                      </a:pPr>
                      <a:r>
                        <a:rPr lang="en-US" sz="1200" dirty="0" smtClean="0"/>
                        <a:t>Minimum Metric &lt;Confidence&gt; = </a:t>
                      </a:r>
                    </a:p>
                    <a:p>
                      <a:pPr>
                        <a:lnSpc>
                          <a:spcPct val="150000"/>
                        </a:lnSpc>
                      </a:pPr>
                      <a:r>
                        <a:rPr lang="en-US" sz="1200" dirty="0" smtClean="0"/>
                        <a:t>Number of cycles</a:t>
                      </a:r>
                      <a:r>
                        <a:rPr lang="en-US" sz="1200" baseline="0" dirty="0" smtClean="0"/>
                        <a:t> performed = </a:t>
                      </a:r>
                    </a:p>
                    <a:p>
                      <a:pPr>
                        <a:lnSpc>
                          <a:spcPct val="150000"/>
                        </a:lnSpc>
                      </a:pPr>
                      <a:r>
                        <a:rPr lang="en-US" sz="1200" baseline="0" dirty="0" smtClean="0"/>
                        <a:t>Best rules found with confidence:</a:t>
                      </a:r>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p>
                      <a:endParaRPr lang="en-US" sz="1200" baseline="0" dirty="0" smtClean="0"/>
                    </a:p>
                  </a:txBody>
                  <a:tcPr/>
                </a:tc>
              </a:tr>
            </a:tbl>
          </a:graphicData>
        </a:graphic>
      </p:graphicFrame>
    </p:spTree>
    <p:extLst>
      <p:ext uri="{BB962C8B-B14F-4D97-AF65-F5344CB8AC3E}">
        <p14:creationId xmlns:p14="http://schemas.microsoft.com/office/powerpoint/2010/main" val="19167893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2074</TotalTime>
  <Words>4894</Words>
  <Application>Microsoft Office PowerPoint</Application>
  <PresentationFormat>On-screen Show (16:9)</PresentationFormat>
  <Paragraphs>1146</Paragraphs>
  <Slides>135</Slides>
  <Notes>135</Notes>
  <HiddenSlides>0</HiddenSlides>
  <MMClips>0</MMClips>
  <ScaleCrop>false</ScaleCrop>
  <HeadingPairs>
    <vt:vector size="6" baseType="variant">
      <vt:variant>
        <vt:lpstr>Fonts Used</vt:lpstr>
      </vt:variant>
      <vt:variant>
        <vt:i4>24</vt:i4>
      </vt:variant>
      <vt:variant>
        <vt:lpstr>Theme</vt:lpstr>
      </vt:variant>
      <vt:variant>
        <vt:i4>3</vt:i4>
      </vt:variant>
      <vt:variant>
        <vt:lpstr>Slide Titles</vt:lpstr>
      </vt:variant>
      <vt:variant>
        <vt:i4>135</vt:i4>
      </vt:variant>
    </vt:vector>
  </HeadingPairs>
  <TitlesOfParts>
    <vt:vector size="162" baseType="lpstr">
      <vt:lpstr>Mako</vt:lpstr>
      <vt:lpstr>Consolas</vt:lpstr>
      <vt:lpstr>Courier New</vt:lpstr>
      <vt:lpstr>PT Sans</vt:lpstr>
      <vt:lpstr>Lato</vt:lpstr>
      <vt:lpstr>Proxima Nova Semibold</vt:lpstr>
      <vt:lpstr>Russo One</vt:lpstr>
      <vt:lpstr>Vidaloka</vt:lpstr>
      <vt:lpstr>Arial</vt:lpstr>
      <vt:lpstr>Merriweather Light</vt:lpstr>
      <vt:lpstr>Josefin Sans</vt:lpstr>
      <vt:lpstr>Proxima Nova</vt:lpstr>
      <vt:lpstr>Wingdings</vt:lpstr>
      <vt:lpstr>Amatic SC</vt:lpstr>
      <vt:lpstr>Oswald</vt:lpstr>
      <vt:lpstr>Merriweather</vt:lpstr>
      <vt:lpstr>Open Sans</vt:lpstr>
      <vt:lpstr>Montserrat</vt:lpstr>
      <vt:lpstr>Open Sans SemiBold</vt:lpstr>
      <vt:lpstr>Nunito</vt:lpstr>
      <vt:lpstr>Roboto Medium</vt:lpstr>
      <vt:lpstr>Cambria Math</vt:lpstr>
      <vt:lpstr>Calibri</vt:lpstr>
      <vt:lpstr>Crimson Text</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- 1</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ARFF File Creation &amp; Preprocessing </vt:lpstr>
      <vt:lpstr>02</vt:lpstr>
      <vt:lpstr>Task 2.1: Creation of student.arff  </vt:lpstr>
      <vt:lpstr>Task 2.1: Creation of student.arff…  </vt:lpstr>
      <vt:lpstr>Task 2.2: Handling missing values</vt:lpstr>
      <vt:lpstr>Task 2.3: Discretizing an attribute</vt:lpstr>
      <vt:lpstr>Task 2.3: Discretizing an attribute…</vt:lpstr>
      <vt:lpstr>Task 2.4: Normalization &amp; Standardization</vt:lpstr>
      <vt:lpstr>Task 2.4: Normalization &amp; Standardization…</vt:lpstr>
      <vt:lpstr>Association Rule Mining</vt:lpstr>
      <vt:lpstr>02</vt:lpstr>
      <vt:lpstr>Task 3.1: Load conntact-lenses.arff and explore it </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3.2: Apply Apriori Algorithm with default Parameters.</vt:lpstr>
      <vt:lpstr>Task 3.3: Apply Apriori Algorithm with required Parameters.</vt:lpstr>
      <vt:lpstr>Task 3.3: Apply Apriori Algorithm with required Parameters.</vt:lpstr>
      <vt:lpstr>Association Rule Mining on Employee Data set</vt:lpstr>
      <vt:lpstr>02</vt:lpstr>
      <vt:lpstr>Task 4.1: Create employee.arff dataset and load it. </vt:lpstr>
      <vt:lpstr>Task 4.1: Create employee.arff dataset and load it… </vt:lpstr>
      <vt:lpstr>Task 4.2: Apply Apriori Algorithm with default Parameters.</vt:lpstr>
      <vt:lpstr>Task 4.2: Apply Apriori Algorithm with default Parameters.</vt:lpstr>
      <vt:lpstr>Task 4.2: Apply Apriori Algorithm with default Parameters…</vt:lpstr>
      <vt:lpstr>Task 4.3: Apply Apriori Algorithm with required Parameters.</vt:lpstr>
      <vt:lpstr>—Someone Famous</vt:lpstr>
      <vt:lpstr>The slide title goes here!</vt:lpstr>
      <vt:lpstr>—Someone Famous</vt:lpstr>
      <vt:lpstr>The slide title goes here!</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admin</cp:lastModifiedBy>
  <cp:revision>239</cp:revision>
  <dcterms:modified xsi:type="dcterms:W3CDTF">2023-08-27T14:09:04Z</dcterms:modified>
</cp:coreProperties>
</file>